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555" r:id="rId2"/>
    <p:sldId id="542" r:id="rId3"/>
    <p:sldId id="257" r:id="rId4"/>
    <p:sldId id="436" r:id="rId5"/>
    <p:sldId id="437" r:id="rId6"/>
    <p:sldId id="514" r:id="rId7"/>
    <p:sldId id="515" r:id="rId8"/>
    <p:sldId id="556" r:id="rId9"/>
    <p:sldId id="262" r:id="rId10"/>
    <p:sldId id="497" r:id="rId11"/>
    <p:sldId id="519" r:id="rId12"/>
    <p:sldId id="520" r:id="rId13"/>
    <p:sldId id="263" r:id="rId14"/>
    <p:sldId id="516" r:id="rId15"/>
    <p:sldId id="265" r:id="rId16"/>
    <p:sldId id="522" r:id="rId17"/>
    <p:sldId id="523" r:id="rId18"/>
    <p:sldId id="502" r:id="rId19"/>
    <p:sldId id="504" r:id="rId20"/>
    <p:sldId id="260" r:id="rId21"/>
    <p:sldId id="508" r:id="rId22"/>
    <p:sldId id="506" r:id="rId23"/>
    <p:sldId id="507" r:id="rId24"/>
    <p:sldId id="525" r:id="rId25"/>
    <p:sldId id="264" r:id="rId26"/>
    <p:sldId id="313" r:id="rId27"/>
    <p:sldId id="266" r:id="rId28"/>
    <p:sldId id="267" r:id="rId29"/>
    <p:sldId id="588" r:id="rId30"/>
    <p:sldId id="568" r:id="rId31"/>
    <p:sldId id="268" r:id="rId32"/>
    <p:sldId id="509" r:id="rId33"/>
    <p:sldId id="589" r:id="rId34"/>
    <p:sldId id="510" r:id="rId35"/>
    <p:sldId id="512" r:id="rId36"/>
    <p:sldId id="535" r:id="rId37"/>
    <p:sldId id="531" r:id="rId38"/>
    <p:sldId id="526" r:id="rId39"/>
    <p:sldId id="527" r:id="rId40"/>
    <p:sldId id="528" r:id="rId41"/>
    <p:sldId id="529" r:id="rId42"/>
    <p:sldId id="530" r:id="rId43"/>
    <p:sldId id="533" r:id="rId44"/>
    <p:sldId id="532" r:id="rId45"/>
    <p:sldId id="534" r:id="rId46"/>
    <p:sldId id="590" r:id="rId47"/>
    <p:sldId id="591" r:id="rId48"/>
    <p:sldId id="536" r:id="rId49"/>
    <p:sldId id="392" r:id="rId50"/>
    <p:sldId id="337" r:id="rId51"/>
    <p:sldId id="524"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1"/>
    <p:restoredTop sz="65753"/>
  </p:normalViewPr>
  <p:slideViewPr>
    <p:cSldViewPr snapToGrid="0" snapToObjects="1">
      <p:cViewPr varScale="1">
        <p:scale>
          <a:sx n="90" d="100"/>
          <a:sy n="90" d="100"/>
        </p:scale>
        <p:origin x="115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7/12/21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7/12/21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Thank you so much for the kind introduction! And thanks for inviting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Stephan Kadauke, and I’m an Assistant Professor of Pathology at the Children’s Hospital of Philadelphia. My clinical work is at the intersection of Cell Therapy cGMP manufacturing, Clinical Research, and Clinical Informatics. One major academic focus of mine is to teach data analysis skills to clinicians.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And today, I’m going to try to convey some ideas about how we </a:t>
            </a:r>
            <a:r>
              <a:rPr lang="en-US" i="1" dirty="0">
                <a:sym typeface="Wingdings" pitchFamily="2" charset="2"/>
              </a:rPr>
              <a:t>should </a:t>
            </a:r>
            <a:r>
              <a:rPr lang="en-US" dirty="0">
                <a:sym typeface="Wingdings" pitchFamily="2" charset="2"/>
              </a:rPr>
              <a:t>do data analysis that may seem aspirational, but is actually grounded in some practices that are emerging and may soon be standard both in academic research and in clinical operations. </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2592006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all get uncovered?</a:t>
            </a:r>
          </a:p>
          <a:p>
            <a:endParaRPr lang="en-US" dirty="0"/>
          </a:p>
          <a:p>
            <a:r>
              <a:rPr lang="en-US" dirty="0"/>
              <a:t>When the Duke Cancer papers started coming out, investigators at other institutions were keen to use these methods for their own research questions. And a first step that researchers will often take is to independently reanalyze the data from a published study to see whether they get the same results. </a:t>
            </a:r>
          </a:p>
          <a:p>
            <a:endParaRPr lang="en-US" dirty="0"/>
          </a:p>
          <a:p>
            <a:r>
              <a:rPr lang="en-US" dirty="0"/>
              <a:t>And two of these researchers were Keith </a:t>
            </a:r>
            <a:r>
              <a:rPr lang="en-US" dirty="0" err="1"/>
              <a:t>Baggerly</a:t>
            </a:r>
            <a:r>
              <a:rPr lang="en-US" dirty="0"/>
              <a:t> and Kevin Coombes from MD Anderson.</a:t>
            </a:r>
          </a:p>
        </p:txBody>
      </p:sp>
      <p:sp>
        <p:nvSpPr>
          <p:cNvPr id="4" name="Slide Number Placeholder 3"/>
          <p:cNvSpPr>
            <a:spLocks noGrp="1"/>
          </p:cNvSpPr>
          <p:nvPr>
            <p:ph type="sldNum" sz="quarter" idx="10"/>
          </p:nvPr>
        </p:nvSpPr>
        <p:spPr/>
        <p:txBody>
          <a:bodyPr/>
          <a:lstStyle/>
          <a:p>
            <a:fld id="{BEDEFC88-958E-42C3-B588-812087989E2E}" type="slidenum">
              <a:rPr lang="en-US" smtClean="0"/>
              <a:t>10</a:t>
            </a:fld>
            <a:endParaRPr lang="en-US" dirty="0"/>
          </a:p>
        </p:txBody>
      </p:sp>
    </p:spTree>
    <p:extLst>
      <p:ext uri="{BB962C8B-B14F-4D97-AF65-F5344CB8AC3E}">
        <p14:creationId xmlns:p14="http://schemas.microsoft.com/office/powerpoint/2010/main" val="835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started with the raw data, which was deposited in a publicly available repository, and then they tried to follow the steps outlined in the Methods section, but they got completely different results. </a:t>
            </a:r>
          </a:p>
          <a:p>
            <a:endParaRPr lang="en-US" dirty="0"/>
          </a:p>
          <a:p>
            <a:r>
              <a:rPr lang="en-US" dirty="0"/>
              <a:t>And </a:t>
            </a:r>
            <a:r>
              <a:rPr lang="en-US" baseline="0" dirty="0"/>
              <a:t>they tried for a long time to sort out these inconsistencies with the authors of the paper, but, in Keith </a:t>
            </a:r>
            <a:r>
              <a:rPr lang="en-US" baseline="0" dirty="0" err="1"/>
              <a:t>Baggerly’s</a:t>
            </a:r>
            <a:r>
              <a:rPr lang="en-US" baseline="0" dirty="0"/>
              <a:t> words “The data didn’t add up.” </a:t>
            </a:r>
            <a:endParaRPr lang="en-US" dirty="0"/>
          </a:p>
          <a:p>
            <a:endParaRPr lang="en-US" dirty="0"/>
          </a:p>
          <a:p>
            <a:r>
              <a:rPr lang="en-US" dirty="0"/>
              <a:t>So the analysis, as reported, was (**) not reproducible. </a:t>
            </a:r>
          </a:p>
          <a:p>
            <a:endParaRPr lang="en-US" dirty="0"/>
          </a:p>
          <a:p>
            <a:r>
              <a:rPr lang="en-US" baseline="0" dirty="0"/>
              <a:t>And in 2007, Duke started clinical trials based on these models.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139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the MD Anderson team learned that these flawed predictive models were used in cancer trials, they got concerned enough to start an extensive (**) “Forensic Bioinformatics” effort to prove that the models were unreliable and patients are being placed at risk.</a:t>
            </a:r>
          </a:p>
          <a:p>
            <a:endParaRPr lang="en-US" baseline="0" dirty="0"/>
          </a:p>
          <a:p>
            <a:r>
              <a:rPr lang="en-US" baseline="0" dirty="0"/>
              <a:t>And by “Forensic Bioinformatics”, what they mean is, (**) you </a:t>
            </a:r>
            <a:r>
              <a:rPr lang="en-US" i="1" baseline="0" dirty="0"/>
              <a:t>completely ignore </a:t>
            </a:r>
            <a:r>
              <a:rPr lang="en-US" baseline="0" dirty="0"/>
              <a:t>the Methods section, and ask the question: </a:t>
            </a:r>
            <a:r>
              <a:rPr lang="en-US" i="1" baseline="0" dirty="0"/>
              <a:t>what </a:t>
            </a:r>
            <a:r>
              <a:rPr lang="en-US" b="1" i="1" baseline="0" dirty="0"/>
              <a:t>must they have done </a:t>
            </a:r>
            <a:r>
              <a:rPr lang="en-US" i="1" baseline="0" dirty="0"/>
              <a:t>with the raw data to get </a:t>
            </a:r>
            <a:r>
              <a:rPr lang="en-US" b="1" i="1" baseline="0" dirty="0"/>
              <a:t>to the results </a:t>
            </a:r>
            <a:r>
              <a:rPr lang="en-US" i="1" baseline="0" dirty="0"/>
              <a:t>that they report in the paper</a:t>
            </a:r>
            <a:r>
              <a:rPr lang="en-US" baseline="0" dirty="0"/>
              <a:t>?</a:t>
            </a:r>
          </a:p>
          <a:p>
            <a:endParaRPr lang="en-US" baseline="0" dirty="0"/>
          </a:p>
          <a:p>
            <a:r>
              <a:rPr lang="en-US" baseline="0" dirty="0"/>
              <a:t>This was some painstaking detective work and according to Keith </a:t>
            </a:r>
            <a:r>
              <a:rPr lang="en-US" baseline="0" dirty="0" err="1"/>
              <a:t>Baggerly</a:t>
            </a:r>
            <a:r>
              <a:rPr lang="en-US" baseline="0" dirty="0"/>
              <a:t> they spent more than 1000 hours to figure this out.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0626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forensic bioinformatic approach, they were able to reconstruct a number of errors that explained the incorrectly reported results. </a:t>
            </a:r>
          </a:p>
          <a:p>
            <a:endParaRPr lang="en-US" dirty="0"/>
          </a:p>
          <a:p>
            <a:r>
              <a:rPr lang="en-US" dirty="0"/>
              <a:t>And here is one of the errors they found in one of the main data sets.</a:t>
            </a:r>
          </a:p>
          <a:p>
            <a:endParaRPr lang="en-US" baseline="0" dirty="0"/>
          </a:p>
          <a:p>
            <a:r>
              <a:rPr lang="en-US" baseline="0" dirty="0"/>
              <a:t>These are a few of the hundreds of microarray probe sets </a:t>
            </a:r>
            <a:r>
              <a:rPr lang="mr-IN" baseline="0" dirty="0"/>
              <a:t>–</a:t>
            </a:r>
            <a:r>
              <a:rPr lang="en-US" baseline="0" dirty="0"/>
              <a:t> each one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can appreciate the pattern… who sees the pattern? Type your answer in the chat! … </a:t>
            </a:r>
          </a:p>
          <a:p>
            <a:endParaRPr lang="en-US" baseline="0" dirty="0"/>
          </a:p>
          <a:p>
            <a:r>
              <a:rPr lang="en-US" baseline="0" dirty="0"/>
              <a:t>The pattern is that the number of the probe set that Duke reported is </a:t>
            </a:r>
            <a:r>
              <a:rPr lang="en-US" i="1" baseline="0" dirty="0"/>
              <a:t>exactly one less </a:t>
            </a:r>
            <a:r>
              <a:rPr lang="en-US" baseline="0" dirty="0"/>
              <a:t>than the number of the probe that MD Anderson found.</a:t>
            </a:r>
          </a:p>
          <a:p>
            <a:endParaRPr lang="en-US" baseline="0" dirty="0"/>
          </a:p>
          <a:p>
            <a:r>
              <a:rPr lang="en-US" baseline="0" dirty="0"/>
              <a:t>(**) This is what’s called a </a:t>
            </a:r>
            <a:r>
              <a:rPr lang="en-US" b="1" baseline="0" dirty="0"/>
              <a:t>off-by-one indexing </a:t>
            </a:r>
            <a:r>
              <a:rPr lang="en-US" baseline="0" dirty="0"/>
              <a:t>error and is what happens when you copy and paste values from Excel one column at a time, and in one of the columns you grab the wrong starting row</a:t>
            </a:r>
            <a:r>
              <a:rPr lang="en-US" dirty="0"/>
              <a:t>,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293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type of error that was pervasive in the study was </a:t>
            </a:r>
            <a:r>
              <a:rPr lang="en-US" b="1" baseline="0" dirty="0"/>
              <a:t>label reversal</a:t>
            </a:r>
            <a:r>
              <a:rPr lang="en-US" b="0" baseline="0" dirty="0"/>
              <a:t>. In more than one case, a cell line that was labeled as “sensitive” to a chemo drug was actually resistant, and vice versa. </a:t>
            </a:r>
            <a:r>
              <a:rPr lang="en-US" baseline="0" dirty="0"/>
              <a:t>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75496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(slow!) One of the </a:t>
            </a:r>
            <a:r>
              <a:rPr lang="en-US" b="1" dirty="0"/>
              <a:t>main takeaways </a:t>
            </a:r>
            <a:r>
              <a:rPr lang="en-US" dirty="0"/>
              <a:t>from this case study is… that a </a:t>
            </a:r>
            <a:r>
              <a:rPr lang="en-US" b="1" dirty="0"/>
              <a:t>critical barrier</a:t>
            </a:r>
            <a:r>
              <a:rPr lang="en-US" b="1" baseline="0" dirty="0"/>
              <a:t> to reproducibility </a:t>
            </a:r>
            <a:r>
              <a:rPr lang="en-US" baseline="0" dirty="0"/>
              <a:t>is the tendency of investigators to use </a:t>
            </a:r>
            <a:r>
              <a:rPr lang="en-US" b="1" baseline="0" dirty="0"/>
              <a:t>graphical user interface</a:t>
            </a:r>
            <a:r>
              <a:rPr lang="en-US" baseline="0" dirty="0"/>
              <a:t> “</a:t>
            </a:r>
            <a:r>
              <a:rPr lang="en-US" b="1" baseline="0" dirty="0"/>
              <a:t>point-and-click</a:t>
            </a:r>
            <a:r>
              <a:rPr lang="en-US" baseline="0" dirty="0"/>
              <a:t>” type tools, like Microsoft 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Point-and-click type tools are usually not reproducible, because they don’t record user actions.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6776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that this is a cause of concern if have a professional responsibility to use clinical data to generate results that will affect patient care.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can lead to scenarios where a well-meaning clinician argues in good faith for managing patients in a certain way, but the underlying analysis is flawed, and it results in a poor outcome.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4477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put this more positively: if you routinely adopt a *reproducible* workflow, it’ll be much easier for you to weed out these kinds of simple errors that are so common in data analysis. And this means that you can be more confident that the analysis is valid.</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0753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formative assessment. Take a minute and read the prompt and then type the answer in the chat! </a:t>
            </a:r>
          </a:p>
          <a:p>
            <a:endParaRPr lang="en-US" dirty="0"/>
          </a:p>
          <a:p>
            <a:r>
              <a:rPr lang="en-US" dirty="0"/>
              <a:t>Test: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Understand mechanism of a label reversal error</a:t>
            </a:r>
          </a:p>
          <a:p>
            <a:pPr marL="171450" indent="-171450">
              <a:buFontTx/>
              <a:buChar char="-"/>
            </a:pPr>
            <a:r>
              <a:rPr lang="en-US" dirty="0"/>
              <a:t>Distinguish replicability vs reproducibility</a:t>
            </a:r>
          </a:p>
          <a:p>
            <a:endParaRPr lang="en-US" dirty="0"/>
          </a:p>
          <a:p>
            <a:r>
              <a:rPr lang="en-US" dirty="0"/>
              <a:t>C – correct.</a:t>
            </a:r>
          </a:p>
          <a:p>
            <a:r>
              <a:rPr lang="en-US" dirty="0"/>
              <a:t>A – confused replicability vs reproducibility AND does not understand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replicability vs reproducibility AND does not understand the mechanism of a label reversal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does not understand the mechanism of a label reversal error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343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03076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disclosures relating to the topic I’m discussing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5316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200dd5a02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6200dd5a02_1_13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Before we look at *reproducible* data analysis workflows, let’s create a conceptual model of a </a:t>
            </a:r>
            <a:r>
              <a:rPr lang="en" dirty="0"/>
              <a:t>typical data analysis project. And this could be a research project or clinical </a:t>
            </a:r>
            <a:r>
              <a:rPr lang="en" dirty="0" err="1"/>
              <a:t>operaions</a:t>
            </a:r>
            <a:r>
              <a:rPr lang="en" dirty="0"/>
              <a:t>, could be anything. It would go something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begin by roughly defining the goals and objectives of the project (**) and identify what data you need to meet these goals.</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then import the data, which means bringing it into your your analytics software in some way.</a:t>
            </a:r>
            <a:endParaRPr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en" dirty="0"/>
              <a:t>(**) Then you </a:t>
            </a:r>
            <a:r>
              <a:rPr lang="en" b="1" dirty="0"/>
              <a:t>tidy</a:t>
            </a:r>
            <a:r>
              <a:rPr lang="en" dirty="0"/>
              <a:t> the data – by which I mean reshaping it for analysis and also performing data quality control.</a:t>
            </a:r>
            <a:endParaRPr dirty="0"/>
          </a:p>
          <a:p>
            <a:pPr marL="0" lvl="0" indent="0" algn="l" rtl="0">
              <a:spcBef>
                <a:spcPts val="0"/>
              </a:spcBef>
              <a:spcAft>
                <a:spcPts val="0"/>
              </a:spcAft>
              <a:buClr>
                <a:schemeClr val="dk1"/>
              </a:buClr>
              <a:buSzPts val="1200"/>
              <a:buFont typeface="Calibri"/>
              <a:buNone/>
            </a:pPr>
            <a:endParaRPr dirty="0"/>
          </a:p>
          <a:p>
            <a:pPr marL="0" indent="0">
              <a:buFont typeface="+mj-lt"/>
              <a:buNone/>
            </a:pPr>
            <a:r>
              <a:rPr lang="en-US" b="0" dirty="0"/>
              <a:t>(**) Usually the next step will be to </a:t>
            </a:r>
            <a:r>
              <a:rPr lang="en-US" b="1" dirty="0"/>
              <a:t>transform </a:t>
            </a:r>
            <a:r>
              <a:rPr lang="en-US" b="0" dirty="0"/>
              <a:t>the data in some way in order to prepare it for a specific analysis, perhaps filtering out patient visits from a specific year or hospital unit or combining two data tables, maybe one has treatments of interest, and the other one has outcomes of interest. Just an example. </a:t>
            </a:r>
          </a:p>
          <a:p>
            <a:pPr marL="0" indent="0">
              <a:buFont typeface="+mj-lt"/>
              <a:buNone/>
            </a:pPr>
            <a:endParaRPr lang="en-US" b="0" dirty="0"/>
          </a:p>
          <a:p>
            <a:pPr marL="0" indent="0">
              <a:buFont typeface="+mj-lt"/>
              <a:buNone/>
            </a:pPr>
            <a:r>
              <a:rPr lang="en-US" b="0" dirty="0"/>
              <a:t>The two main engines of knowledge generation are </a:t>
            </a:r>
            <a:r>
              <a:rPr lang="en-US" b="1" dirty="0"/>
              <a:t>visualization </a:t>
            </a:r>
            <a:r>
              <a:rPr lang="en-US" b="0" dirty="0"/>
              <a:t>and </a:t>
            </a:r>
            <a:r>
              <a:rPr lang="en-US" b="1" dirty="0"/>
              <a:t>modeling</a:t>
            </a:r>
            <a:r>
              <a:rPr lang="en-US" b="0" dirty="0"/>
              <a:t>. </a:t>
            </a:r>
          </a:p>
          <a:p>
            <a:pPr marL="0" indent="0">
              <a:buFont typeface="+mj-lt"/>
              <a:buNone/>
            </a:pPr>
            <a:endParaRPr lang="en-US" b="0" dirty="0"/>
          </a:p>
          <a:p>
            <a:pPr marL="0" indent="0">
              <a:buFont typeface="+mj-lt"/>
              <a:buNone/>
            </a:pPr>
            <a:r>
              <a:rPr lang="en-US" b="0" dirty="0"/>
              <a:t>In a typical data analysis, transforming, visualizing, and modeling happens not only once, but over and over. This is what’s called the </a:t>
            </a:r>
            <a:r>
              <a:rPr lang="en-US" b="1" dirty="0"/>
              <a:t>Understand</a:t>
            </a:r>
            <a:r>
              <a:rPr lang="en-US" b="0" dirty="0"/>
              <a:t> cycle. The quality of the analysis critically depends on whether that cycle has been iterated a sufficient number of times to address the question that was posed. For some things you really only have to go through this once or twice, but for example for building machine learning models you have to do this many, many times.</a:t>
            </a:r>
          </a:p>
          <a:p>
            <a:pPr marL="0" indent="0">
              <a:buFont typeface="+mj-lt"/>
              <a:buNone/>
            </a:pPr>
            <a:endParaRPr lang="en-US" b="0" dirty="0"/>
          </a:p>
          <a:p>
            <a:pPr marL="0" indent="0">
              <a:buFont typeface="+mj-lt"/>
              <a:buNone/>
            </a:pPr>
            <a:r>
              <a:rPr lang="en-US" b="0" dirty="0"/>
              <a:t>(**) The final critical piece is </a:t>
            </a:r>
            <a:r>
              <a:rPr lang="en-US" b="1" dirty="0"/>
              <a:t>communication</a:t>
            </a:r>
            <a:r>
              <a:rPr lang="en-US" b="0" dirty="0"/>
              <a:t> of the insights in such a way that they eventually get turned into action. And </a:t>
            </a:r>
            <a:r>
              <a:rPr lang="en" dirty="0"/>
              <a:t>that could be through a publication, a report to a stakeholder, or some other way so that the analysis can be used for decision making.</a:t>
            </a:r>
            <a:endParaRPr lang="en-US" b="0" dirty="0"/>
          </a:p>
        </p:txBody>
      </p:sp>
      <p:sp>
        <p:nvSpPr>
          <p:cNvPr id="191" name="Google Shape;191;g6200dd5a02_1_139: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89416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data analysis usually happens as a collaborative effort. Usually you have some sort of a domain expert – in the hospital this could be an attending or a lab director – and a technical user – which could be an analyst or a technologist, or often times a trainee. And sometimes the one person plays both of these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 sake an an example, let’s say that you have a blood bank director who asks an analyst to compose an audit of last year’s transfusion reactions.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156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0f31c3a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20f31c3ab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director might send a list of patients who have had transfusions to the analyst, (**) and often times that list will be an Excel sheet. The analyst then goes through the list and might manually add columns with relevant data, creating their own version of the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effectively creates a silo that the domain expert has no insight into, and as we’ve seen errors will likely be made in this silo that will be hard to spot because we’re using Excel which doesn’t record user interactions. </a:t>
            </a:r>
            <a:endParaRPr dirty="0"/>
          </a:p>
        </p:txBody>
      </p:sp>
      <p:sp>
        <p:nvSpPr>
          <p:cNvPr id="203" name="Google Shape;203;g620f31c3ab_0_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9610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00dd5a02_1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00dd5a02_1_15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dirty="0"/>
              <a:t>Imagine that instead, you could eliminate Excel from the intermediate steps of data analysis and have the lab director and the analyst work </a:t>
            </a:r>
            <a:r>
              <a:rPr lang="en" dirty="0" err="1"/>
              <a:t>toget</a:t>
            </a:r>
            <a:r>
              <a:rPr lang="en-US" dirty="0"/>
              <a:t>he</a:t>
            </a:r>
            <a:r>
              <a:rPr lang="en" dirty="0"/>
              <a:t>r on each step of the data analysis, and you had a way to ensure that the entire analysis can be automatically reproduced by a computer at any point of the project, and you have the code and the reasoning available for inspection at all times.</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reproducible workflow would allow closer collaboration, more transparency, </a:t>
            </a:r>
            <a:r>
              <a:rPr lang="en-US" dirty="0"/>
              <a:t>and also </a:t>
            </a:r>
            <a:r>
              <a:rPr lang="en" dirty="0"/>
              <a:t>save time by catching data problems earlier, and more rapidly iterating through the analysis by eliminating much the back and forth spent in trying to communicate what was technically done rather than getting to the results. </a:t>
            </a:r>
          </a:p>
          <a:p>
            <a:pPr marL="0" lvl="0" indent="0" algn="l" rtl="0">
              <a:spcBef>
                <a:spcPts val="0"/>
              </a:spcBef>
              <a:spcAft>
                <a:spcPts val="0"/>
              </a:spcAft>
              <a:buClr>
                <a:schemeClr val="dk1"/>
              </a:buClr>
              <a:buSzPts val="1200"/>
              <a:buFont typeface="Calibri"/>
              <a:buNone/>
            </a:pPr>
            <a:endParaRPr lang="en" dirty="0"/>
          </a:p>
          <a:p>
            <a:pPr marL="0" lvl="0" indent="0" algn="l" rtl="0">
              <a:spcBef>
                <a:spcPts val="0"/>
              </a:spcBef>
              <a:spcAft>
                <a:spcPts val="0"/>
              </a:spcAft>
              <a:buClr>
                <a:schemeClr val="dk1"/>
              </a:buClr>
              <a:buSzPts val="1200"/>
              <a:buFont typeface="Calibri"/>
              <a:buNone/>
            </a:pPr>
            <a:r>
              <a:rPr lang="en" dirty="0"/>
              <a:t>This workflow is made possible by eliminating the spreadsheets and adopting a new tool known as the “Computational Document”.</a:t>
            </a:r>
            <a:endParaRPr dirty="0"/>
          </a:p>
        </p:txBody>
      </p:sp>
      <p:sp>
        <p:nvSpPr>
          <p:cNvPr id="224" name="Google Shape;224;g6200dd5a02_1_15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707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 </a:t>
            </a:r>
            <a:r>
              <a:rPr lang="en-US" b="1" dirty="0"/>
              <a:t>computational document </a:t>
            </a:r>
            <a:r>
              <a:rPr lang="en-US" dirty="0"/>
              <a:t>is a document that contains </a:t>
            </a:r>
            <a:r>
              <a:rPr lang="en-US" b="1" dirty="0"/>
              <a:t>executable computer code</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223494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Before I show you what a computational document looks like and how it fits into a reproducible workflow, let me introduce 3 terms that may or may not be new to you.</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things that make R our preferred language at CHOP:  it is freely available, makes it easy to wrangling complex data sets, and can produce publication-quality visualizations. Also, you can use R to pull data from </a:t>
            </a:r>
            <a:r>
              <a:rPr lang="en" dirty="0">
                <a:solidFill>
                  <a:schemeClr val="dk1"/>
                </a:solidFill>
              </a:rPr>
              <a:t>any of the databases that are being used at Penn and CHOP, such as Epic, Cerner, our lab information system, and our enterprise data warehouse.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There is also an open and welcoming community of people who use R.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And doing basic data analysis with R is actually not that difficult to learn, even if you’re not a computer programmer and have never written a single line of code.</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and other languages inside of an R Markdown document, if you want.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RStudio. RStudio is the name of a company and also the name of a piece of software this company makes and makes available for free. You can think of RStudio as a fancy editor for writing R and R Markdown. You can run </a:t>
            </a:r>
            <a:r>
              <a:rPr lang="en" dirty="0">
                <a:solidFill>
                  <a:schemeClr val="dk1"/>
                </a:solidFill>
              </a:rPr>
              <a:t>RStudio on Mac or Windows, or, if you’re concerned about protecting patient data or intellectual property, it’s possible to lock down an RStudio server behind the hospital firewall.</a:t>
            </a:r>
          </a:p>
        </p:txBody>
      </p:sp>
    </p:spTree>
    <p:extLst>
      <p:ext uri="{BB962C8B-B14F-4D97-AF65-F5344CB8AC3E}">
        <p14:creationId xmlns:p14="http://schemas.microsoft.com/office/powerpoint/2010/main" val="1031277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For example, here we see one or two of hashtags at the beginning of a line. These hashtag tell R Markdown: this is a level one or a level two header. </a:t>
            </a:r>
          </a:p>
          <a:p>
            <a:endParaRPr lang="en-US" baseline="0" dirty="0"/>
          </a:p>
          <a:p>
            <a:r>
              <a:rPr lang="en-US" baseline="0" dirty="0"/>
              <a:t>Similarly, the asterisks at the beginning of the line signify bullet points.</a:t>
            </a:r>
          </a:p>
          <a:p>
            <a:endParaRPr lang="en-US" baseline="0" dirty="0"/>
          </a:p>
          <a:p>
            <a:r>
              <a:rPr lang="en-US" baseline="0" dirty="0"/>
              <a:t>A key idea is that you can convert the document into an attractive presentation format such as HTML which you can view in a web browser. (**) And here’s what the rendered text would look like in HTML.</a:t>
            </a:r>
          </a:p>
          <a:p>
            <a:endParaRPr lang="en-US" baseline="0" dirty="0"/>
          </a:p>
          <a:p>
            <a:r>
              <a:rPr lang="en-US" baseline="0" dirty="0"/>
              <a:t>So, R Markdown is a computational document format. So what else should we be able to include? Type in the chat!</a:t>
            </a:r>
          </a:p>
          <a:p>
            <a:endParaRPr lang="en-US" baseline="0" dirty="0"/>
          </a:p>
          <a:p>
            <a:r>
              <a:rPr lang="en-US" baseline="0" dirty="0"/>
              <a:t>Exactly! We should be able to include executable computer code. And I promise, I’m going to write a question for </a:t>
            </a:r>
            <a:r>
              <a:rPr lang="en-US" baseline="0" dirty="0" err="1"/>
              <a:t>ABPath</a:t>
            </a:r>
            <a:r>
              <a:rPr lang="en-US" baseline="0" dirty="0"/>
              <a:t>, that’s going to ask exactly that, and now you know the answer. </a:t>
            </a:r>
          </a:p>
          <a:p>
            <a:endParaRPr lang="en-US" baseline="0" dirty="0"/>
          </a:p>
          <a:p>
            <a:r>
              <a:rPr lang="en-US" baseline="0" dirty="0"/>
              <a:t>(**) So you can add computer code to R Markdown in what’s called a </a:t>
            </a:r>
            <a:r>
              <a:rPr lang="en-US" b="1" baseline="0" dirty="0"/>
              <a:t>code chunk</a:t>
            </a:r>
            <a:r>
              <a:rPr lang="en-US" b="0" baseline="0" dirty="0"/>
              <a:t>. </a:t>
            </a:r>
            <a:r>
              <a:rPr lang="en-US" baseline="0" dirty="0"/>
              <a:t>This code here – I’m only showing it to illustrate, don't worry about how it works – is some R code that generates 100 normally distributed random numbers and assigns them to a variable called x. And then calls the </a:t>
            </a:r>
            <a:r>
              <a:rPr lang="en-US" b="1" baseline="0" dirty="0"/>
              <a:t>summary </a:t>
            </a:r>
            <a:r>
              <a:rPr lang="en-US" baseline="0" dirty="0"/>
              <a:t>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 R Markdown also </a:t>
            </a:r>
            <a:r>
              <a:rPr lang="en-US" b="1" baseline="0" dirty="0"/>
              <a:t>runs</a:t>
            </a:r>
            <a:r>
              <a:rPr lang="en-US" b="0" baseline="0" dirty="0"/>
              <a:t> the code and shows the </a:t>
            </a:r>
            <a:r>
              <a:rPr lang="en-US" b="1" baseline="0" dirty="0"/>
              <a:t>result</a:t>
            </a:r>
            <a:r>
              <a:rPr lang="en-US" b="0" baseline="0" dirty="0"/>
              <a:t> right below the code. This way, you get a neatly formatted report that shows the code and the results of the code right below any text you might write to explain what the code does and why you've written it the way you did.</a:t>
            </a:r>
          </a:p>
          <a:p>
            <a:endParaRPr lang="en-US" b="0" baseline="0" dirty="0"/>
          </a:p>
          <a:p>
            <a:r>
              <a:rPr lang="en-US" b="0" baseline="0" dirty="0"/>
              <a:t>(**) You can also include plots and other graphical elements. Here we’re running the </a:t>
            </a:r>
            <a:r>
              <a:rPr lang="en-US" b="0" baseline="0" dirty="0" err="1"/>
              <a:t>hist</a:t>
            </a:r>
            <a:r>
              <a:rPr lang="en-US" b="0" baseline="0" dirty="0"/>
              <a:t> function on x, and the rendered document shows a histogram of the values in x.</a:t>
            </a:r>
          </a:p>
          <a:p>
            <a:endParaRPr lang="en-US" b="0" baseline="0" dirty="0"/>
          </a:p>
          <a:p>
            <a:r>
              <a:rPr lang="en-US" b="0" baseline="0" dirty="0"/>
              <a:t>Let’s do a quick demo to see what this would look like if you had R installed on your computer.</a:t>
            </a:r>
          </a:p>
          <a:p>
            <a:endParaRPr lang="en-US" b="0" baseline="0" dirty="0"/>
          </a:p>
          <a:p>
            <a:r>
              <a:rPr lang="en-US" b="0" baseline="0" dirty="0"/>
              <a:t>***DEMO 1</a:t>
            </a:r>
          </a:p>
          <a:p>
            <a:r>
              <a:rPr lang="en-US" b="0" baseline="0" dirty="0"/>
              <a:t>- Create R Markdown doc</a:t>
            </a:r>
          </a:p>
          <a:p>
            <a:r>
              <a:rPr lang="en-US" b="0" baseline="0" dirty="0"/>
              <a:t>- Change some text: Hello UAMS!</a:t>
            </a:r>
          </a:p>
          <a:p>
            <a:r>
              <a:rPr lang="en-US" b="0" baseline="0" dirty="0"/>
              <a:t>- Knit to HTML</a:t>
            </a:r>
          </a:p>
          <a:p>
            <a:r>
              <a:rPr lang="en-US" b="0" baseline="0" dirty="0"/>
              <a:t>- Knit to PDF</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eb0d21f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2eb0d21fa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We use R Markdown as the substrate for reproducible data analysis workflows. You can imagine the blood bank director and analyst collaborating on a single R Markdown document that contains all of the code to load the initial data, make data transformations, and create summary tables and graphics for the audit.</a:t>
            </a:r>
          </a:p>
        </p:txBody>
      </p:sp>
      <p:sp>
        <p:nvSpPr>
          <p:cNvPr id="258" name="Google Shape;258;g62eb0d21fa_0_94: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53687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I’ve just shown, you can “knit”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98605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 is that your R Markdown document gets rendered into an HTML file, as we have seen, and then you upload that HTML file to a server that makes it available to the world or to select people.</a:t>
            </a:r>
          </a:p>
          <a:p>
            <a:endParaRPr lang="en-US" dirty="0"/>
          </a:p>
          <a:p>
            <a:r>
              <a:rPr lang="en-US" dirty="0"/>
              <a:t>You can deploy your dashboards either in the cloud or on premise. If you want to deploy a dashboard that’s public-facing and doesn’t show any sensitive data, there is a free service called </a:t>
            </a:r>
            <a:r>
              <a:rPr lang="en-US" dirty="0" err="1"/>
              <a:t>Shinyapps.io</a:t>
            </a:r>
            <a:r>
              <a:rPr lang="en-US" dirty="0"/>
              <a:t>. </a:t>
            </a:r>
          </a:p>
          <a:p>
            <a:endParaRPr lang="en-US" dirty="0"/>
          </a:p>
          <a:p>
            <a:r>
              <a:rPr lang="en-US" dirty="0"/>
              <a:t>For internal-facing apps that may contain sensitive data you can either use Shiny server, which is free, or RStudio Connect, which is a commercial product. At CHOP, our Analytics department manages an RStudio Connect instance, and we can host all of our internal facing dashboards there.</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0888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going to be a talk about Clinical Data Analysis, and I’m going to assume that you are a clinician, more specifically a pathologist, perhaps in training.</a:t>
            </a:r>
          </a:p>
          <a:p>
            <a:endParaRPr lang="en-US" dirty="0"/>
          </a:p>
          <a:p>
            <a:r>
              <a:rPr lang="en-US" dirty="0"/>
              <a:t>(**) I will also assume that you have or will at some point have a professional responsibility to analyze and interpret data for clinical, operational, and/or research purposes.</a:t>
            </a:r>
          </a:p>
          <a:p>
            <a:endParaRPr lang="en-US" dirty="0"/>
          </a:p>
          <a:p>
            <a:r>
              <a:rPr lang="en-US" dirty="0"/>
              <a:t>(**) And I will also assume that you all have worked with Microsoft Excel, or some other kind of spreadsheet software, in the past, and therefore have at least a passing familiarity with it.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581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Dashboards are a great way to communicate results because they display key data on demand, and they are increasingly being used by clinical laboratories, like for example this COVID19 testing dashboard of the University of Washington Lab Medicine Virology lab.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dashboard is written in R Markdown, but you don’t need to know any R to use it. You just point your browser to its web site, and then you can see at a glance some key performance indicators, such as total samples tested to date, which by now is more than 2.6 million; and other numbers such as test positivity rate, daily positives,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there's a histogram of test volume over time, color coded by result. What I can’t show here because it’s a PowerPoint, is that the histogram is actually an interactive plot that lets me zoom in and get more detailed information by hovering over specific bars.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218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200dd5a0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200dd5a0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CHOP, we have created a number of dashboards that are either written entirely in R Markdown or were at least prototyped in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Here’s a dashboard of the Division of Genomic Diagnostics that displays test volumes and turn-around times for the various molecular tests we do.</a:t>
            </a:r>
            <a:endParaRPr dirty="0"/>
          </a:p>
        </p:txBody>
      </p:sp>
    </p:spTree>
    <p:extLst>
      <p:ext uri="{BB962C8B-B14F-4D97-AF65-F5344CB8AC3E}">
        <p14:creationId xmlns:p14="http://schemas.microsoft.com/office/powerpoint/2010/main" val="384866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One area where R Markdown powered dashboards shine is when a lab information system provides 90% of the necessary functionality, and you need to custom-build the remaining 10%.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dashboard we created to support the bone marrow transplant physicians in deciding whether or not a stem cell collection is complete or more stem cells need to be collected the next day, by implementing a predictive algorithm that takes into account specific clinical and lab data. We’re currently validating this but hope that this will allow eventually reduce the number of unnecessary stem cell collections significantly.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knowing some basic R Markdown can be really powerful for lab leaders because then they can take active ownership and be actively involved in developing and implementing these kinds of tools.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32354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“computational document” is a document that contains executable computer code. The computational document is a key ingredient of reproducible workflows. R Markdown is a computational document format that’s commonly used in lab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finally, we looked at dashboards, which can support lab operations and can be built with R Markdown. Knowledge of R Markdown can therefore help lab leaders build more effective dashboards.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27833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do another quick assessment. Again, take a minute and feel free to 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Test:</a:t>
            </a:r>
          </a:p>
          <a:p>
            <a:r>
              <a:rPr lang="en-US" dirty="0"/>
              <a:t>- Distinguish R vs </a:t>
            </a:r>
            <a:r>
              <a:rPr lang="en-US" dirty="0" err="1"/>
              <a:t>RStudio</a:t>
            </a:r>
            <a:endParaRPr lang="en-US" dirty="0"/>
          </a:p>
          <a:p>
            <a:pPr marL="171450" indent="-171450">
              <a:buFontTx/>
              <a:buChar char="-"/>
            </a:pPr>
            <a:r>
              <a:rPr lang="en-US" dirty="0"/>
              <a:t>Distinguish R vs R Markdown</a:t>
            </a:r>
          </a:p>
          <a:p>
            <a:pPr marL="171450" indent="-171450">
              <a:buFontTx/>
              <a:buChar char="-"/>
            </a:pPr>
            <a:r>
              <a:rPr lang="en-US" dirty="0"/>
              <a:t>Conceptually understand the “understand” cycle, and distinguish between “tidying” and “transforming”</a:t>
            </a:r>
          </a:p>
          <a:p>
            <a:pPr marL="171450" indent="-171450">
              <a:buFontTx/>
              <a:buChar char="-"/>
            </a:pPr>
            <a:endParaRPr lang="en-US" dirty="0"/>
          </a:p>
          <a:p>
            <a:pPr marL="171450" indent="-171450">
              <a:buFontTx/>
              <a:buChar char="-"/>
            </a:pPr>
            <a:endParaRPr lang="en-US" dirty="0"/>
          </a:p>
          <a:p>
            <a:endParaRPr lang="en-US" dirty="0"/>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Remember mechanism of off-by-one indexing error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Remember that an Excel document does not record each individual user interaction that was made to a data set.</a:t>
            </a:r>
          </a:p>
          <a:p>
            <a:pPr marL="171450" indent="-171450">
              <a:buFontTx/>
              <a:buChar char="-"/>
            </a:pPr>
            <a:r>
              <a:rPr lang="en-US" dirty="0"/>
              <a:t>Distinguish replication vs reproduction</a:t>
            </a:r>
          </a:p>
          <a:p>
            <a:endParaRPr lang="en-US" dirty="0"/>
          </a:p>
          <a:p>
            <a:r>
              <a:rPr lang="en-US" dirty="0"/>
              <a:t>C – correct.</a:t>
            </a:r>
          </a:p>
          <a:p>
            <a:r>
              <a:rPr lang="en-US" dirty="0"/>
              <a:t>A – confused replication vs reproduction AND does not remember the mechanism of an off-by-one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confused replication vs reproduction AND did not catch that Excel doesn’t record user interactions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did not catch that Excel doesn’t record user interactions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680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few minutes, let’s practice writing some R Markdown.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550183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practicum is a little bit experimental, and specifically I haven’t done it with Teams before so fingers crossed everything will work. What I’d like to do it, let’s try to get into the training environment step by step. When you’re done with a specific step, let me know with a thumbs-up; and if you’re stuck show me a raised hand, and I’ll try my best to troubleshoot.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143451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094387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usernames and passwords into Teams chat **. Usernames are </a:t>
            </a:r>
            <a:r>
              <a:rPr lang="en-US" dirty="0" err="1"/>
              <a:t>uams</a:t>
            </a:r>
            <a:r>
              <a:rPr lang="en-US" dirty="0"/>
              <a:t> and three numbers. Passwords and six digit numbers. Find the one next to your name. If you can’t find your name in the list, let me know in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51025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57297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my goal is that after today’s lecture, you will be able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explain why analyzing data with Excel, or similar spreadsheet software, can compromise data quality, and may ultimately lead to patient harm. Not to spoil it, but it has something to do with reproducibility.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will also be able to describe some key features of what I will call a ”reproducible workflow” for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you’ll be able to define the term “computational document”, which is a key ingredient of reproducible workflows, and if there’s time in the end we’ll build a document in R Markdown, the kind of computational document that we use at Penn and CHOP.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going to be an interactive session with a few quiz questions, and we’ll do a short practicum at the end. No worries, you don’t have to install anything on your computer, I’ve set up a web-based training environment specifically for today’s session.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619259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098908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089032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two features:</a:t>
            </a:r>
          </a:p>
          <a:p>
            <a:endParaRPr lang="en-US" dirty="0"/>
          </a:p>
          <a:p>
            <a:r>
              <a:rPr lang="en-US" dirty="0"/>
              <a:t>(**) Header</a:t>
            </a:r>
          </a:p>
          <a:p>
            <a:r>
              <a:rPr lang="en-US" dirty="0"/>
              <a:t>- always at the top of the document</a:t>
            </a:r>
          </a:p>
          <a:p>
            <a:pPr marL="171450" indent="-171450">
              <a:buFontTx/>
              <a:buChar char="-"/>
            </a:pPr>
            <a:r>
              <a:rPr lang="en-US" dirty="0"/>
              <a:t>starts and ends with a line that has 3 dashes</a:t>
            </a:r>
          </a:p>
          <a:p>
            <a:pPr marL="171450" indent="-171450">
              <a:buFontTx/>
              <a:buChar char="-"/>
            </a:pPr>
            <a:r>
              <a:rPr lang="en-US" dirty="0"/>
              <a:t>Tells R Markdown what to use as the title of the document and what kind of document it is</a:t>
            </a:r>
          </a:p>
          <a:p>
            <a:pPr marL="171450" indent="-171450">
              <a:buFontTx/>
              <a:buChar char="-"/>
            </a:pPr>
            <a:endParaRPr lang="en-US" dirty="0"/>
          </a:p>
          <a:p>
            <a:pPr marL="0" indent="0">
              <a:buFont typeface="Arial" panose="020B0604020202020204" pitchFamily="34" charset="0"/>
              <a:buNone/>
            </a:pPr>
            <a:r>
              <a:rPr lang="en-US" dirty="0"/>
              <a:t>(**) Code chunk</a:t>
            </a:r>
          </a:p>
          <a:p>
            <a:pPr marL="171450" indent="-171450">
              <a:buFontTx/>
              <a:buChar char="-"/>
            </a:pPr>
            <a:r>
              <a:rPr lang="en-US" dirty="0"/>
              <a:t>Always starts with 3 back ticks followed by the letter r in curly brackets</a:t>
            </a:r>
          </a:p>
          <a:p>
            <a:pPr marL="171450" indent="-171450">
              <a:buFontTx/>
              <a:buChar char="-"/>
            </a:pPr>
            <a:r>
              <a:rPr lang="en-US" dirty="0"/>
              <a:t>Ends with 3 backticks</a:t>
            </a:r>
          </a:p>
          <a:p>
            <a:pPr marL="171450" indent="-171450">
              <a:buFontTx/>
              <a:buChar char="-"/>
            </a:pPr>
            <a:r>
              <a:rPr lang="en-US" dirty="0" err="1"/>
              <a:t>RStudio</a:t>
            </a:r>
            <a:r>
              <a:rPr lang="en-US" dirty="0"/>
              <a:t> editor makes it gray to make it visually distinct from the narrative text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406233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777690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492774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Congrats! You knitted your first R Markdown document. (May get a message: popup disabled – try again? Yes)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542190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18646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open in a new browser tab… </a:t>
            </a:r>
          </a:p>
          <a:p>
            <a:endParaRPr lang="en-US" dirty="0"/>
          </a:p>
          <a:p>
            <a:r>
              <a:rPr lang="en-US" dirty="0"/>
              <a:t>Now, and this is going to be completely optional, and pretty experimental go back to the editor, delete everything below the header, and try to re-produce the R Markdown that generated the document I have handed out. </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0864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do that, you might want to refer to the R Markdown Reference guide which gives you details about R Markdown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put link into chat: https://</a:t>
            </a:r>
            <a:r>
              <a:rPr lang="en-US" dirty="0" err="1"/>
              <a:t>www.rstudio.com</a:t>
            </a:r>
            <a:r>
              <a:rPr lang="en-US" dirty="0"/>
              <a:t>/wp-content/uploads/2015/03/</a:t>
            </a:r>
            <a:r>
              <a:rPr lang="en-US" dirty="0" err="1"/>
              <a:t>rmarkdown-reference.pdf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do a demo</a:t>
            </a:r>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552318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here as long as people want to stay</a:t>
            </a:r>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2750678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99220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Baggerly</a:t>
            </a:r>
            <a:r>
              <a:rPr lang="en-US" dirty="0"/>
              <a:t> paper summary</a:t>
            </a:r>
          </a:p>
          <a:p>
            <a:endParaRPr lang="en-US" dirty="0"/>
          </a:p>
          <a:p>
            <a:endParaRPr lang="en-US" dirty="0"/>
          </a:p>
          <a:p>
            <a:r>
              <a:rPr lang="en-US" dirty="0"/>
              <a:t>Case Study 1: doxorubicin</a:t>
            </a:r>
          </a:p>
          <a:p>
            <a:pPr marL="171450" indent="-171450">
              <a:buFontTx/>
              <a:buChar char="-"/>
            </a:pPr>
            <a:r>
              <a:rPr lang="en-US" dirty="0"/>
              <a:t>Sensitive / resistant label reversal (!)</a:t>
            </a:r>
          </a:p>
          <a:p>
            <a:pPr marL="171450" indent="-171450">
              <a:buFontTx/>
              <a:buChar char="-"/>
            </a:pPr>
            <a:r>
              <a:rPr lang="en-US" dirty="0"/>
              <a:t>Samples were duplicated, and sometimes labeled both responder and non-responder</a:t>
            </a:r>
          </a:p>
          <a:p>
            <a:pPr marL="171450" indent="-171450">
              <a:buFontTx/>
              <a:buChar char="-"/>
            </a:pPr>
            <a:endParaRPr lang="en-US" dirty="0"/>
          </a:p>
          <a:p>
            <a:pPr marL="0" indent="0">
              <a:buFontTx/>
              <a:buNone/>
            </a:pPr>
            <a:r>
              <a:rPr lang="en-US" dirty="0"/>
              <a:t>Case study 2: cisplatin and pemetrexed</a:t>
            </a:r>
          </a:p>
          <a:p>
            <a:pPr marL="171450" indent="-171450">
              <a:buFontTx/>
              <a:buChar char="-"/>
            </a:pPr>
            <a:r>
              <a:rPr lang="en-US" dirty="0"/>
              <a:t>Off-by-one indexing error</a:t>
            </a:r>
          </a:p>
          <a:p>
            <a:pPr marL="171450" indent="-171450">
              <a:buFontTx/>
              <a:buChar char="-"/>
            </a:pPr>
            <a:r>
              <a:rPr lang="en-US" dirty="0"/>
              <a:t>Inclusion of data from other (non-reported) sources</a:t>
            </a:r>
          </a:p>
          <a:p>
            <a:pPr marL="171450" indent="-171450">
              <a:buFontTx/>
              <a:buChar char="-"/>
            </a:pPr>
            <a:r>
              <a:rPr lang="en-US" dirty="0"/>
              <a:t>Sensitive / resistant label reversal</a:t>
            </a:r>
          </a:p>
          <a:p>
            <a:pPr marL="171450" indent="-171450">
              <a:buFontTx/>
              <a:buChar char="-"/>
            </a:pPr>
            <a:endParaRPr lang="en-US" dirty="0"/>
          </a:p>
          <a:p>
            <a:pPr marL="0" indent="0">
              <a:buFontTx/>
              <a:buNone/>
            </a:pPr>
            <a:r>
              <a:rPr lang="en-US" dirty="0"/>
              <a:t>Case study 3: combination therapy</a:t>
            </a:r>
          </a:p>
          <a:p>
            <a:pPr marL="171450" indent="-171450">
              <a:buFontTx/>
              <a:buChar char="-"/>
            </a:pPr>
            <a:r>
              <a:rPr lang="en-US" dirty="0"/>
              <a:t>Batch effect (perfect confounding of run date with treatment)</a:t>
            </a:r>
          </a:p>
          <a:p>
            <a:pPr marL="171450" indent="-171450">
              <a:buFontTx/>
              <a:buChar char="-"/>
            </a:pPr>
            <a:r>
              <a:rPr lang="en-US" dirty="0"/>
              <a:t>Different combination rules were used.</a:t>
            </a:r>
          </a:p>
          <a:p>
            <a:pPr marL="171450" indent="-171450">
              <a:buFontTx/>
              <a:buChar char="-"/>
            </a:pPr>
            <a:endParaRPr lang="en-US" dirty="0"/>
          </a:p>
          <a:p>
            <a:pPr marL="0" indent="0">
              <a:buFontTx/>
              <a:buNone/>
            </a:pPr>
            <a:r>
              <a:rPr lang="en-US" dirty="0"/>
              <a:t>Case study 4: temozolomide</a:t>
            </a:r>
          </a:p>
          <a:p>
            <a:pPr marL="171450" indent="-171450">
              <a:buFontTx/>
              <a:buChar char="-"/>
            </a:pPr>
            <a:r>
              <a:rPr lang="en-US" dirty="0"/>
              <a:t>Wrong heatmap reported, with the wrong gene list</a:t>
            </a:r>
          </a:p>
          <a:p>
            <a:pPr marL="171450" indent="-171450">
              <a:buFontTx/>
              <a:buChar char="-"/>
            </a:pPr>
            <a:endParaRPr lang="en-US" dirty="0"/>
          </a:p>
          <a:p>
            <a:pPr marL="0" indent="0">
              <a:buFontTx/>
              <a:buNone/>
            </a:pPr>
            <a:r>
              <a:rPr lang="en-US" dirty="0"/>
              <a:t>Case study 5: cell lines used</a:t>
            </a:r>
          </a:p>
          <a:p>
            <a:pPr marL="171450" indent="-171450">
              <a:buFontTx/>
              <a:buChar char="-"/>
            </a:pPr>
            <a:r>
              <a:rPr lang="en-US" dirty="0"/>
              <a:t>Sensitive / resistant label reversal is pervasive</a:t>
            </a:r>
          </a:p>
          <a:p>
            <a:pPr marL="171450" indent="-171450">
              <a:buFontTx/>
              <a:buChar char="-"/>
            </a:pPr>
            <a:endParaRPr lang="en-US" dirty="0"/>
          </a:p>
          <a:p>
            <a:pPr marL="0" indent="0">
              <a:buFontTx/>
              <a:buNone/>
            </a:pPr>
            <a:r>
              <a:rPr lang="en-US" dirty="0"/>
              <a:t>Discussion</a:t>
            </a:r>
          </a:p>
          <a:p>
            <a:pPr marL="171450" indent="-171450">
              <a:buFontTx/>
              <a:buChar char="-"/>
            </a:pPr>
            <a:r>
              <a:rPr lang="en-US" dirty="0"/>
              <a:t>Common problems are simple</a:t>
            </a:r>
          </a:p>
          <a:p>
            <a:pPr marL="628650" lvl="1" indent="-171450">
              <a:buFontTx/>
              <a:buChar char="-"/>
            </a:pPr>
            <a:r>
              <a:rPr lang="en-US" dirty="0"/>
              <a:t>Confounding in experimental design</a:t>
            </a:r>
          </a:p>
          <a:p>
            <a:pPr marL="628650" lvl="1" indent="-171450">
              <a:buFontTx/>
              <a:buChar char="-"/>
            </a:pPr>
            <a:r>
              <a:rPr lang="en-US" dirty="0"/>
              <a:t>Off-by-one indexing errors – Excel (one-cell deletion with inappropriate shifting of all values in the affected column only)</a:t>
            </a:r>
          </a:p>
          <a:p>
            <a:pPr marL="628650" lvl="1" indent="-171450">
              <a:buFontTx/>
              <a:buChar char="-"/>
            </a:pPr>
            <a:r>
              <a:rPr lang="en-US" dirty="0"/>
              <a:t>Label reversal – using 0/1 instead of names</a:t>
            </a:r>
          </a:p>
          <a:p>
            <a:pPr marL="628650" lvl="1" indent="-171450">
              <a:buFontTx/>
              <a:buChar char="-"/>
            </a:pPr>
            <a:r>
              <a:rPr lang="en-US" b="0" dirty="0"/>
              <a:t>Pervasiveness of these findings when you go through the effort of forensic reconstruction</a:t>
            </a:r>
            <a:r>
              <a:rPr lang="en-US" dirty="0"/>
              <a:t>: Simple problems are common.</a:t>
            </a:r>
          </a:p>
          <a:p>
            <a:pPr marL="171450" lvl="0" indent="-171450">
              <a:buFontTx/>
              <a:buChar char="-"/>
            </a:pPr>
            <a:r>
              <a:rPr lang="en-US" dirty="0"/>
              <a:t>Simple errors allow for simple fixes but poor documentation and incomplete data access hides simple errors</a:t>
            </a:r>
          </a:p>
          <a:p>
            <a:pPr marL="171450" lvl="0" indent="-171450">
              <a:buFontTx/>
              <a:buChar char="-"/>
            </a:pPr>
            <a:r>
              <a:rPr lang="en-US" dirty="0"/>
              <a:t>What should be done?</a:t>
            </a:r>
          </a:p>
          <a:p>
            <a:pPr marL="628650" lvl="1" indent="-171450">
              <a:buFontTx/>
              <a:buChar char="-"/>
            </a:pPr>
            <a:r>
              <a:rPr lang="en-US" dirty="0"/>
              <a:t>In the case of reproducibility in general, journals and funding agencies already require that raw data (e.g., CEL files) be made available. </a:t>
            </a:r>
            <a:r>
              <a:rPr lang="en-US" b="1" dirty="0"/>
              <a:t>We see it as unavoidable that complete scripts will also eventually be required.</a:t>
            </a:r>
          </a:p>
          <a:p>
            <a:pPr marL="171450" lvl="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57117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lecture, I’m going to argue that *reproducibility* is important, and for that reason I’d like to start by defining *Reproducibility*, by contrasting it with the related but distinct concept of *Replicability*.</a:t>
            </a:r>
          </a:p>
          <a:p>
            <a:endParaRPr lang="en-US" dirty="0"/>
          </a:p>
          <a:p>
            <a:r>
              <a:rPr lang="en-US" dirty="0"/>
              <a:t>(**) Replicability is the extent to which the findings of a study are generalizable, meaning that someone else can re-do the entire study and get the same result and come to the same conclusions. </a:t>
            </a:r>
          </a:p>
          <a:p>
            <a:endParaRPr lang="en-US" dirty="0"/>
          </a:p>
          <a:p>
            <a:r>
              <a:rPr lang="en-US" dirty="0"/>
              <a:t>So what people sometimes call the </a:t>
            </a:r>
            <a:r>
              <a:rPr lang="en-US" b="1" dirty="0"/>
              <a:t>reproducibility</a:t>
            </a:r>
            <a:r>
              <a:rPr lang="en-US" dirty="0"/>
              <a:t> </a:t>
            </a:r>
            <a:r>
              <a:rPr lang="en-US" b="1" dirty="0"/>
              <a:t>crisis</a:t>
            </a:r>
            <a:r>
              <a:rPr lang="en-US" dirty="0"/>
              <a:t>, where Amgen, Bayer, and others reported that they often can't confirm the results of landmark studies is more precisely a </a:t>
            </a:r>
            <a:r>
              <a:rPr lang="en-US" b="1" dirty="0"/>
              <a:t>replicability crisis,</a:t>
            </a:r>
            <a:r>
              <a:rPr lang="en-US" b="0" dirty="0"/>
              <a:t> or </a:t>
            </a:r>
            <a:r>
              <a:rPr lang="en-US" b="1" dirty="0"/>
              <a:t>replication crisis</a:t>
            </a:r>
            <a:r>
              <a:rPr lang="en-US" b="0" dirty="0"/>
              <a:t>.</a:t>
            </a:r>
            <a:endParaRPr lang="en-US" dirty="0"/>
          </a:p>
          <a:p>
            <a:endParaRPr lang="en-US" dirty="0"/>
          </a:p>
          <a:p>
            <a:r>
              <a:rPr lang="en-US" dirty="0"/>
              <a:t>(**) So for replication you need to collect new data, (**) which is often difficult or at least time-consuming.</a:t>
            </a:r>
          </a:p>
          <a:p>
            <a:endParaRPr lang="en-US" dirty="0"/>
          </a:p>
          <a:p>
            <a:r>
              <a:rPr lang="en-US" dirty="0"/>
              <a:t>(**) Replication is the scientific gold standard for the validity of a study.</a:t>
            </a:r>
          </a:p>
          <a:p>
            <a:endParaRPr lang="en-US" dirty="0"/>
          </a:p>
          <a:p>
            <a:r>
              <a:rPr lang="en-US" dirty="0"/>
              <a:t>In contrast, </a:t>
            </a:r>
            <a:r>
              <a:rPr lang="en-US" b="1" dirty="0"/>
              <a:t>reproducibility</a:t>
            </a:r>
            <a:r>
              <a:rPr lang="en-US" dirty="0"/>
              <a:t> is the extent to which you can exactly repeat the </a:t>
            </a:r>
            <a:r>
              <a:rPr lang="en-US" b="1" dirty="0"/>
              <a:t>data analysis</a:t>
            </a:r>
            <a:r>
              <a:rPr lang="en-US" dirty="0"/>
              <a:t>, meaning that someone else can take the same data and get the exact same result. </a:t>
            </a:r>
          </a:p>
          <a:p>
            <a:endParaRPr lang="en-US" dirty="0"/>
          </a:p>
          <a:p>
            <a:r>
              <a:rPr lang="en-US" dirty="0"/>
              <a:t>(**) So for reproduction you use the same data, which makes this much (**) easier to do than replication.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important to be aware that </a:t>
            </a:r>
            <a:r>
              <a:rPr lang="en-US" baseline="0" dirty="0"/>
              <a:t>reproduction does *not* show by itself that the study is valid because there could be problems with how the data were collected, AND there could be errors in the analysis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as the data analysis part of studies becomes </a:t>
            </a:r>
            <a:r>
              <a:rPr lang="en-US" sz="1200" baseline="0" dirty="0"/>
              <a:t>more complex, reproducibility of the data analysis becomes more important. And </a:t>
            </a:r>
            <a:r>
              <a:rPr lang="en-US" baseline="0" dirty="0"/>
              <a:t>for that reason, reproducibility has been proposed as a minimum standard for the scientific validity of a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it’s becoming more and more common that academic journals request submission of analysis code for peer review; I’m not aware of any journal that absolutely requires this as of yet - but if you know of one let me know!</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42740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To put this idea visually and in very general terms: … we would collect some data ... from </a:t>
            </a:r>
            <a:r>
              <a:rPr lang="en-US" b="1" dirty="0"/>
              <a:t>Nature</a:t>
            </a:r>
            <a:r>
              <a:rPr lang="en-US" dirty="0"/>
              <a:t>, and then use that </a:t>
            </a:r>
            <a:r>
              <a:rPr lang="en-US" b="1" dirty="0"/>
              <a:t>data</a:t>
            </a:r>
            <a:r>
              <a:rPr lang="en-US" dirty="0"/>
              <a:t> to get some </a:t>
            </a:r>
            <a:r>
              <a:rPr lang="en-US" b="1" dirty="0"/>
              <a:t>results</a:t>
            </a:r>
            <a:r>
              <a:rPr lang="en-US" dirty="0"/>
              <a:t> that allow us to draw some general conclusions about Nature. </a:t>
            </a:r>
          </a:p>
          <a:p>
            <a:endParaRPr lang="en-US" dirty="0"/>
          </a:p>
          <a:p>
            <a:r>
              <a:rPr lang="en-US" dirty="0"/>
              <a:t>(**) Replicability means that the entire process can be repeated and you get to the same results.</a:t>
            </a:r>
          </a:p>
          <a:p>
            <a:endParaRPr lang="en-US" dirty="0"/>
          </a:p>
          <a:p>
            <a:r>
              <a:rPr lang="en-US" dirty="0"/>
              <a:t>(**) Reproducibility really only looks at the second half of that arc, starting with the same data, and trying to reach the same results.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ED7BF6-CAF7-7046-B7A0-2E38547BFA6C}"/>
              </a:ext>
            </a:extLst>
          </p:cNvPr>
          <p:cNvSpPr>
            <a:spLocks noGrp="1"/>
          </p:cNvSpPr>
          <p:nvPr>
            <p:ph type="body" idx="1"/>
          </p:nvPr>
        </p:nvSpPr>
        <p:spPr/>
        <p:txBody>
          <a:bodyPr/>
          <a:lstStyle/>
          <a:p>
            <a:r>
              <a:rPr lang="en-US" dirty="0"/>
              <a:t>Now why does reproducibility suddenly seem like such a big problem? </a:t>
            </a:r>
          </a:p>
          <a:p>
            <a:endParaRPr lang="en-US" dirty="0"/>
          </a:p>
          <a:p>
            <a:r>
              <a:rPr lang="en-US" dirty="0"/>
              <a:t>With the advent of high-throughput biology and machine learning, the number of data points in a single study have increased dramatically; and so has the complexity of the algorithms with which these data points are processed to produce the figures and tables on which we base our conclusions. And the Methods sections of journal articles just aren't suitable to capture and describe this complexity. </a:t>
            </a:r>
          </a:p>
          <a:p>
            <a:endParaRPr lang="en-US" dirty="0"/>
          </a:p>
          <a:p>
            <a:r>
              <a:rPr lang="en-US" dirty="0"/>
              <a:t>(**) So in modern papers, data processing is rarely described well enough to allow for exact reproduction of the results.</a:t>
            </a:r>
          </a:p>
          <a:p>
            <a:endParaRPr lang="en-US" dirty="0"/>
          </a:p>
          <a:p>
            <a:r>
              <a:rPr lang="en-US" dirty="0"/>
              <a:t>While exact reproduction may not always be essential, poor documentation of methods can become </a:t>
            </a:r>
            <a:r>
              <a:rPr lang="en-US" i="1" dirty="0"/>
              <a:t>dangerous </a:t>
            </a:r>
            <a:r>
              <a:rPr lang="en-US" dirty="0"/>
              <a:t>if it obscures not only data processing methods but also makes it hard to spot </a:t>
            </a:r>
            <a:r>
              <a:rPr lang="en-US" i="1" dirty="0"/>
              <a:t>errors </a:t>
            </a:r>
            <a:r>
              <a:rPr lang="en-US" dirty="0"/>
              <a:t>in data processing. I next want to look at a case study that illustrates that point.</a:t>
            </a:r>
          </a:p>
        </p:txBody>
      </p:sp>
    </p:spTree>
    <p:extLst>
      <p:ext uri="{BB962C8B-B14F-4D97-AF65-F5344CB8AC3E}">
        <p14:creationId xmlns:p14="http://schemas.microsoft.com/office/powerpoint/2010/main" val="2096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predict sensitivity of tumor cells to chemotherapeutic agents using microarray gene expression data. These were some of the first papers that used microarrays for “personalized oncology” and so they generated a lot of excitement at the time. These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methods.</a:t>
            </a:r>
          </a:p>
          <a:p>
            <a:endParaRPr lang="en-US" baseline="0" dirty="0"/>
          </a:p>
          <a:p>
            <a:r>
              <a:rPr lang="en-US" baseline="0" dirty="0"/>
              <a:t>(**) Even more unfortunately, 110 patients were enrolled in 4 clinical trials and allocated to chemotherapy treatment arms based on flawed models. </a:t>
            </a:r>
          </a:p>
          <a:p>
            <a:endParaRPr lang="en-US" baseline="0" dirty="0"/>
          </a:p>
          <a:p>
            <a:r>
              <a:rPr lang="en-US" baseline="0" dirty="0"/>
              <a:t>(**) In the end, 18 papers were retracted, and Duke settled a number of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3446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7/12/21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tiff"/><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CB217BC-72F0-F445-8216-42935F850ED9}"/>
              </a:ext>
            </a:extLst>
          </p:cNvPr>
          <p:cNvGrpSpPr/>
          <p:nvPr/>
        </p:nvGrpSpPr>
        <p:grpSpPr>
          <a:xfrm>
            <a:off x="-1" y="0"/>
            <a:ext cx="12195315" cy="7966469"/>
            <a:chOff x="-1" y="0"/>
            <a:chExt cx="12195315" cy="7966469"/>
          </a:xfrm>
        </p:grpSpPr>
        <p:grpSp>
          <p:nvGrpSpPr>
            <p:cNvPr id="14" name="Group 13">
              <a:extLst>
                <a:ext uri="{FF2B5EF4-FFF2-40B4-BE49-F238E27FC236}">
                  <a16:creationId xmlns:a16="http://schemas.microsoft.com/office/drawing/2014/main" id="{5C54E656-29E8-0949-85E5-C384F4216530}"/>
                </a:ext>
              </a:extLst>
            </p:cNvPr>
            <p:cNvGrpSpPr/>
            <p:nvPr/>
          </p:nvGrpSpPr>
          <p:grpSpPr>
            <a:xfrm>
              <a:off x="-1" y="0"/>
              <a:ext cx="12192001" cy="4572001"/>
              <a:chOff x="-1" y="0"/>
              <a:chExt cx="12192001" cy="4572001"/>
            </a:xfrm>
          </p:grpSpPr>
          <p:sp>
            <p:nvSpPr>
              <p:cNvPr id="8" name="Rectangle 7">
                <a:extLst>
                  <a:ext uri="{FF2B5EF4-FFF2-40B4-BE49-F238E27FC236}">
                    <a16:creationId xmlns:a16="http://schemas.microsoft.com/office/drawing/2014/main" id="{91B1D4A7-566C-A24F-B99F-6A2A2D13CF7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5">
                <a:extLst>
                  <a:ext uri="{FF2B5EF4-FFF2-40B4-BE49-F238E27FC236}">
                    <a16:creationId xmlns:a16="http://schemas.microsoft.com/office/drawing/2014/main" id="{87E918DB-FC0C-E24A-AF03-CDDF1719075C}"/>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nvGrpSpPr>
            <p:cNvPr id="16" name="Group 15">
              <a:extLst>
                <a:ext uri="{FF2B5EF4-FFF2-40B4-BE49-F238E27FC236}">
                  <a16:creationId xmlns:a16="http://schemas.microsoft.com/office/drawing/2014/main" id="{9416013F-7FC1-3348-A1A6-9FA1B9574602}"/>
                </a:ext>
              </a:extLst>
            </p:cNvPr>
            <p:cNvGrpSpPr/>
            <p:nvPr/>
          </p:nvGrpSpPr>
          <p:grpSpPr>
            <a:xfrm>
              <a:off x="3313" y="3394468"/>
              <a:ext cx="12192001" cy="4572001"/>
              <a:chOff x="-1" y="0"/>
              <a:chExt cx="12192001" cy="4572001"/>
            </a:xfrm>
          </p:grpSpPr>
          <p:sp>
            <p:nvSpPr>
              <p:cNvPr id="17" name="Rectangle 16">
                <a:extLst>
                  <a:ext uri="{FF2B5EF4-FFF2-40B4-BE49-F238E27FC236}">
                    <a16:creationId xmlns:a16="http://schemas.microsoft.com/office/drawing/2014/main" id="{52620186-EC3D-3A48-9660-7F9294CAC112}"/>
                  </a:ext>
                </a:extLst>
              </p:cNvPr>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5">
                <a:extLst>
                  <a:ext uri="{FF2B5EF4-FFF2-40B4-BE49-F238E27FC236}">
                    <a16:creationId xmlns:a16="http://schemas.microsoft.com/office/drawing/2014/main" id="{84FB9BB0-611D-454A-AAF6-5DCE0BE7CA8B}"/>
                  </a:ext>
                </a:extLst>
              </p:cNvPr>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grpSp>
      <p:sp>
        <p:nvSpPr>
          <p:cNvPr id="20" name="Rectangle 19">
            <a:extLst>
              <a:ext uri="{FF2B5EF4-FFF2-40B4-BE49-F238E27FC236}">
                <a16:creationId xmlns:a16="http://schemas.microsoft.com/office/drawing/2014/main" id="{5DFA8E1B-27CB-8C49-984D-153628377050}"/>
              </a:ext>
            </a:extLst>
          </p:cNvPr>
          <p:cNvSpPr/>
          <p:nvPr/>
        </p:nvSpPr>
        <p:spPr>
          <a:xfrm>
            <a:off x="1461052" y="0"/>
            <a:ext cx="930302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10">
            <a:extLst>
              <a:ext uri="{FF2B5EF4-FFF2-40B4-BE49-F238E27FC236}">
                <a16:creationId xmlns:a16="http://schemas.microsoft.com/office/drawing/2014/main" id="{27C4C0B7-6C5E-CA43-90BC-6AC93F73CC00}"/>
              </a:ext>
            </a:extLst>
          </p:cNvPr>
          <p:cNvSpPr txBox="1"/>
          <p:nvPr/>
        </p:nvSpPr>
        <p:spPr>
          <a:xfrm>
            <a:off x="2228364" y="1066747"/>
            <a:ext cx="773527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5" dirty="0">
                <a:latin typeface="Tw Cen MT" panose="020B0602020104020603" pitchFamily="34" charset="77"/>
                <a:cs typeface="Helvetica Neue"/>
              </a:rPr>
              <a:t>Breaking Up With Excel</a:t>
            </a:r>
          </a:p>
        </p:txBody>
      </p:sp>
      <p:sp>
        <p:nvSpPr>
          <p:cNvPr id="5" name="object 10">
            <a:extLst>
              <a:ext uri="{FF2B5EF4-FFF2-40B4-BE49-F238E27FC236}">
                <a16:creationId xmlns:a16="http://schemas.microsoft.com/office/drawing/2014/main" id="{CEDB35C8-1505-2E47-A1D7-310ED12420B6}"/>
              </a:ext>
            </a:extLst>
          </p:cNvPr>
          <p:cNvSpPr txBox="1"/>
          <p:nvPr/>
        </p:nvSpPr>
        <p:spPr>
          <a:xfrm>
            <a:off x="2228364" y="1959960"/>
            <a:ext cx="7735271" cy="1133002"/>
          </a:xfrm>
          <a:prstGeom prst="rect">
            <a:avLst/>
          </a:prstGeom>
        </p:spPr>
        <p:txBody>
          <a:bodyPr vert="horz" wrap="square" lIns="0" tIns="12065" rIns="0" bIns="0" rtlCol="0">
            <a:spAutoFit/>
          </a:bodyPr>
          <a:lstStyle/>
          <a:p>
            <a:pPr marL="12700" algn="ctr">
              <a:lnSpc>
                <a:spcPct val="100000"/>
              </a:lnSpc>
              <a:spcBef>
                <a:spcPts val="95"/>
              </a:spcBef>
            </a:pPr>
            <a:r>
              <a:rPr lang="en-US" sz="3600" i="1" spc="-5" dirty="0">
                <a:latin typeface="Tw Cen MT" panose="020B0602020104020603" pitchFamily="34" charset="77"/>
                <a:cs typeface="Helvetica Neue"/>
              </a:rPr>
              <a:t>How to Write Reproducible Reports </a:t>
            </a:r>
          </a:p>
          <a:p>
            <a:pPr marL="12700" algn="ctr">
              <a:lnSpc>
                <a:spcPct val="100000"/>
              </a:lnSpc>
              <a:spcBef>
                <a:spcPts val="95"/>
              </a:spcBef>
            </a:pPr>
            <a:r>
              <a:rPr lang="en-US" sz="3600" i="1" spc="-5" dirty="0">
                <a:latin typeface="Tw Cen MT" panose="020B0602020104020603" pitchFamily="34" charset="77"/>
                <a:cs typeface="Helvetica Neue"/>
              </a:rPr>
              <a:t>with R Markdown</a:t>
            </a:r>
          </a:p>
        </p:txBody>
      </p:sp>
      <p:sp>
        <p:nvSpPr>
          <p:cNvPr id="6" name="object 10">
            <a:extLst>
              <a:ext uri="{FF2B5EF4-FFF2-40B4-BE49-F238E27FC236}">
                <a16:creationId xmlns:a16="http://schemas.microsoft.com/office/drawing/2014/main" id="{4BD63C1E-40B9-5C43-B8E0-8DE971B95646}"/>
              </a:ext>
            </a:extLst>
          </p:cNvPr>
          <p:cNvSpPr txBox="1"/>
          <p:nvPr/>
        </p:nvSpPr>
        <p:spPr>
          <a:xfrm>
            <a:off x="2228364" y="4426981"/>
            <a:ext cx="7735271" cy="1712648"/>
          </a:xfrm>
          <a:prstGeom prst="rect">
            <a:avLst/>
          </a:prstGeom>
        </p:spPr>
        <p:txBody>
          <a:bodyPr vert="horz" wrap="square" lIns="0" tIns="12065" rIns="0" bIns="0" rtlCol="0">
            <a:spAutoFit/>
          </a:bodyPr>
          <a:lstStyle/>
          <a:p>
            <a:pPr marL="12700" algn="ctr">
              <a:lnSpc>
                <a:spcPct val="100000"/>
              </a:lnSpc>
              <a:spcBef>
                <a:spcPts val="95"/>
              </a:spcBef>
            </a:pPr>
            <a:r>
              <a:rPr lang="en-US" sz="3600" spc="-5" dirty="0">
                <a:latin typeface="Tw Cen MT" panose="020B0602020104020603" pitchFamily="34" charset="77"/>
                <a:cs typeface="Helvetica Neue"/>
              </a:rPr>
              <a:t>Stephan Kadauke, MD, PhD</a:t>
            </a:r>
          </a:p>
          <a:p>
            <a:pPr marL="12700" algn="ctr">
              <a:lnSpc>
                <a:spcPct val="100000"/>
              </a:lnSpc>
              <a:spcBef>
                <a:spcPts val="95"/>
              </a:spcBef>
            </a:pPr>
            <a:endParaRPr lang="en-US" sz="2400" spc="-5" dirty="0">
              <a:latin typeface="Tw Cen MT" panose="020B0602020104020603" pitchFamily="34" charset="77"/>
              <a:cs typeface="Helvetica Neue"/>
            </a:endParaRPr>
          </a:p>
          <a:p>
            <a:pPr marL="12700" algn="ctr">
              <a:lnSpc>
                <a:spcPct val="100000"/>
              </a:lnSpc>
              <a:spcBef>
                <a:spcPts val="95"/>
              </a:spcBef>
            </a:pPr>
            <a:r>
              <a:rPr lang="en-US" sz="2400" spc="-5" dirty="0">
                <a:latin typeface="Tw Cen MT" panose="020B0602020104020603" pitchFamily="34" charset="77"/>
                <a:cs typeface="Helvetica Neue"/>
              </a:rPr>
              <a:t>July 14</a:t>
            </a:r>
            <a:r>
              <a:rPr lang="en-US" sz="2400" spc="-5" baseline="30000" dirty="0">
                <a:latin typeface="Tw Cen MT" panose="020B0602020104020603" pitchFamily="34" charset="77"/>
                <a:cs typeface="Helvetica Neue"/>
              </a:rPr>
              <a:t>th</a:t>
            </a:r>
            <a:r>
              <a:rPr lang="en-US" sz="2400" spc="-5" dirty="0">
                <a:latin typeface="Tw Cen MT" panose="020B0602020104020603" pitchFamily="34" charset="77"/>
                <a:cs typeface="Helvetica Neue"/>
              </a:rPr>
              <a:t>, 2021</a:t>
            </a:r>
          </a:p>
          <a:p>
            <a:pPr marL="12700" algn="ctr">
              <a:lnSpc>
                <a:spcPct val="100000"/>
              </a:lnSpc>
              <a:spcBef>
                <a:spcPts val="95"/>
              </a:spcBef>
            </a:pPr>
            <a:r>
              <a:rPr lang="en-US" sz="2400" spc="-5" dirty="0">
                <a:latin typeface="Tw Cen MT" panose="020B0602020104020603" pitchFamily="34" charset="77"/>
                <a:cs typeface="Helvetica Neue"/>
              </a:rPr>
              <a:t>UAMS Pathology Department</a:t>
            </a:r>
          </a:p>
        </p:txBody>
      </p:sp>
      <p:pic>
        <p:nvPicPr>
          <p:cNvPr id="22" name="Picture 21">
            <a:extLst>
              <a:ext uri="{FF2B5EF4-FFF2-40B4-BE49-F238E27FC236}">
                <a16:creationId xmlns:a16="http://schemas.microsoft.com/office/drawing/2014/main" id="{86A1DE3A-43E7-8145-89BF-5E1D86DAB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707" y="6178141"/>
            <a:ext cx="1745318" cy="365529"/>
          </a:xfrm>
          <a:prstGeom prst="rect">
            <a:avLst/>
          </a:prstGeom>
        </p:spPr>
      </p:pic>
      <p:pic>
        <p:nvPicPr>
          <p:cNvPr id="2" name="Picture 2" descr="UAMS Friends and Alumni - Homepage">
            <a:extLst>
              <a:ext uri="{FF2B5EF4-FFF2-40B4-BE49-F238E27FC236}">
                <a16:creationId xmlns:a16="http://schemas.microsoft.com/office/drawing/2014/main" id="{1E8F5D84-5BF6-7B46-9872-643FE8E1B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979" y="6179277"/>
            <a:ext cx="1240733" cy="44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458"/>
          <a:stretch/>
        </p:blipFill>
        <p:spPr>
          <a:xfrm>
            <a:off x="2053845" y="0"/>
            <a:ext cx="7966455" cy="6858000"/>
          </a:xfrm>
          <a:prstGeom prst="rect">
            <a:avLst/>
          </a:prstGeom>
        </p:spPr>
      </p:pic>
    </p:spTree>
    <p:extLst>
      <p:ext uri="{BB962C8B-B14F-4D97-AF65-F5344CB8AC3E}">
        <p14:creationId xmlns:p14="http://schemas.microsoft.com/office/powerpoint/2010/main" val="346940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grpSp>
        <p:nvGrpSpPr>
          <p:cNvPr id="16" name="Group 15">
            <a:extLst>
              <a:ext uri="{FF2B5EF4-FFF2-40B4-BE49-F238E27FC236}">
                <a16:creationId xmlns:a16="http://schemas.microsoft.com/office/drawing/2014/main" id="{CDD66AEA-94CA-754F-A478-E8D2A8910BAC}"/>
              </a:ext>
            </a:extLst>
          </p:cNvPr>
          <p:cNvGrpSpPr/>
          <p:nvPr/>
        </p:nvGrpSpPr>
        <p:grpSpPr>
          <a:xfrm rot="2700000">
            <a:off x="7167888" y="3029187"/>
            <a:ext cx="1534694" cy="1534694"/>
            <a:chOff x="8547527" y="734786"/>
            <a:chExt cx="1420882" cy="1420882"/>
          </a:xfrm>
        </p:grpSpPr>
        <p:sp>
          <p:nvSpPr>
            <p:cNvPr id="18" name="Rectangle 17">
              <a:extLst>
                <a:ext uri="{FF2B5EF4-FFF2-40B4-BE49-F238E27FC236}">
                  <a16:creationId xmlns:a16="http://schemas.microsoft.com/office/drawing/2014/main" id="{3F98DCB0-A8D6-6A4B-B065-4332C4D63FA3}"/>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0C602B4-B63B-E843-A29F-D41E08D8B00B}"/>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90E73DD3-93F2-D14E-B113-EAF80A31F73B}"/>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874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FF2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FF2600"/>
                  </a:solidFill>
                  <a:latin typeface="Tw Cen MT" panose="020B0602020104020603" pitchFamily="34" charset="77"/>
                  <a:cs typeface="Helvetica Neue"/>
                </a:rPr>
                <a:t>Forensic Bioinformatics</a:t>
              </a:r>
              <a:endParaRPr sz="4400" dirty="0">
                <a:solidFill>
                  <a:srgbClr val="FF2600"/>
                </a:solidFill>
                <a:latin typeface="Tw Cen MT" panose="020B0602020104020603" pitchFamily="34" charset="77"/>
                <a:cs typeface="Helvetica Neue"/>
              </a:endParaRPr>
            </a:p>
          </p:txBody>
        </p:sp>
      </p:grpSp>
      <p:pic>
        <p:nvPicPr>
          <p:cNvPr id="22" name="Picture 21">
            <a:extLst>
              <a:ext uri="{FF2B5EF4-FFF2-40B4-BE49-F238E27FC236}">
                <a16:creationId xmlns:a16="http://schemas.microsoft.com/office/drawing/2014/main" id="{AFE7F43A-2514-F74F-9DC8-384D83204D91}"/>
              </a:ext>
            </a:extLst>
          </p:cNvPr>
          <p:cNvPicPr>
            <a:picLocks noChangeAspect="1"/>
          </p:cNvPicPr>
          <p:nvPr/>
        </p:nvPicPr>
        <p:blipFill rotWithShape="1">
          <a:blip r:embed="rId3"/>
          <a:srcRect b="19235"/>
          <a:stretch/>
        </p:blipFill>
        <p:spPr>
          <a:xfrm>
            <a:off x="2302778" y="190137"/>
            <a:ext cx="7563696" cy="1765048"/>
          </a:xfrm>
          <a:prstGeom prst="rect">
            <a:avLst/>
          </a:prstGeom>
        </p:spPr>
      </p:pic>
      <p:sp>
        <p:nvSpPr>
          <p:cNvPr id="23" name="TextBox 22">
            <a:extLst>
              <a:ext uri="{FF2B5EF4-FFF2-40B4-BE49-F238E27FC236}">
                <a16:creationId xmlns:a16="http://schemas.microsoft.com/office/drawing/2014/main" id="{DD17D0A9-69C0-B44D-93E4-B8E319F01FA8}"/>
              </a:ext>
            </a:extLst>
          </p:cNvPr>
          <p:cNvSpPr txBox="1"/>
          <p:nvPr/>
        </p:nvSpPr>
        <p:spPr>
          <a:xfrm>
            <a:off x="6996546" y="6206836"/>
            <a:ext cx="4599710" cy="369332"/>
          </a:xfrm>
          <a:prstGeom prst="rect">
            <a:avLst/>
          </a:prstGeom>
          <a:noFill/>
        </p:spPr>
        <p:txBody>
          <a:bodyPr wrap="square" rtlCol="0">
            <a:spAutoFit/>
          </a:bodyPr>
          <a:lstStyle/>
          <a:p>
            <a:pPr algn="r"/>
            <a:r>
              <a:rPr lang="en-US" dirty="0" err="1"/>
              <a:t>Baggerly</a:t>
            </a:r>
            <a:r>
              <a:rPr lang="en-US" dirty="0"/>
              <a:t> and Coombes, </a:t>
            </a:r>
            <a:r>
              <a:rPr lang="en-US" i="1" dirty="0"/>
              <a:t>Ann </a:t>
            </a:r>
            <a:r>
              <a:rPr lang="en-US" i="1" dirty="0" err="1"/>
              <a:t>Appl</a:t>
            </a:r>
            <a:r>
              <a:rPr lang="en-US" i="1" dirty="0"/>
              <a:t> Stat</a:t>
            </a:r>
            <a:r>
              <a:rPr lang="en-US" dirty="0"/>
              <a:t> (2009)</a:t>
            </a:r>
          </a:p>
        </p:txBody>
      </p:sp>
      <p:grpSp>
        <p:nvGrpSpPr>
          <p:cNvPr id="24" name="Group 23">
            <a:extLst>
              <a:ext uri="{FF2B5EF4-FFF2-40B4-BE49-F238E27FC236}">
                <a16:creationId xmlns:a16="http://schemas.microsoft.com/office/drawing/2014/main" id="{9D4CE640-4613-DF47-8702-DDD5D3720822}"/>
              </a:ext>
            </a:extLst>
          </p:cNvPr>
          <p:cNvGrpSpPr/>
          <p:nvPr/>
        </p:nvGrpSpPr>
        <p:grpSpPr>
          <a:xfrm rot="2700000">
            <a:off x="7943763" y="2500222"/>
            <a:ext cx="1534694" cy="1534694"/>
            <a:chOff x="8547527" y="734786"/>
            <a:chExt cx="1420882" cy="1420882"/>
          </a:xfrm>
        </p:grpSpPr>
        <p:sp>
          <p:nvSpPr>
            <p:cNvPr id="25" name="Rectangle 24">
              <a:extLst>
                <a:ext uri="{FF2B5EF4-FFF2-40B4-BE49-F238E27FC236}">
                  <a16:creationId xmlns:a16="http://schemas.microsoft.com/office/drawing/2014/main" id="{D6953FA1-DEA8-AB4A-BF4B-074965ADAB15}"/>
                </a:ext>
              </a:extLst>
            </p:cNvPr>
            <p:cNvSpPr/>
            <p:nvPr/>
          </p:nvSpPr>
          <p:spPr>
            <a:xfrm>
              <a:off x="9127007" y="734786"/>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EC55154-1994-A741-8443-D735904F9BA8}"/>
                </a:ext>
              </a:extLst>
            </p:cNvPr>
            <p:cNvSpPr/>
            <p:nvPr/>
          </p:nvSpPr>
          <p:spPr>
            <a:xfrm rot="5400000">
              <a:off x="9127007" y="725205"/>
              <a:ext cx="261922" cy="1420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Arc 26">
            <a:extLst>
              <a:ext uri="{FF2B5EF4-FFF2-40B4-BE49-F238E27FC236}">
                <a16:creationId xmlns:a16="http://schemas.microsoft.com/office/drawing/2014/main" id="{75BA29B1-5CA8-544F-8067-4E812D74219A}"/>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4DF0AC7-7D8F-E344-A6CF-4404E81BB4F2}"/>
              </a:ext>
            </a:extLst>
          </p:cNvPr>
          <p:cNvSpPr/>
          <p:nvPr/>
        </p:nvSpPr>
        <p:spPr>
          <a:xfrm>
            <a:off x="2663687" y="681200"/>
            <a:ext cx="3806687" cy="28564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034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280791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62615"/>
            <a:ext cx="8825345" cy="41203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dirty="0"/>
              <a:t>Identical data shown </a:t>
            </a:r>
            <a:r>
              <a:rPr lang="en-US" sz="3200" b="1" dirty="0"/>
              <a:t>more than once</a:t>
            </a:r>
            <a:endParaRPr lang="en-US" sz="3200" dirty="0"/>
          </a:p>
          <a:p>
            <a:pPr marL="0" indent="0" algn="ctr">
              <a:buFont typeface="Tw Cen MT" panose="020B0602020104020603" pitchFamily="34" charset="0"/>
              <a:buNone/>
            </a:pPr>
            <a:r>
              <a:rPr lang="en-US" sz="3200" b="1" dirty="0"/>
              <a:t>Batch effect</a:t>
            </a:r>
          </a:p>
          <a:p>
            <a:pPr marL="0" indent="0" algn="ctr">
              <a:buFont typeface="Tw Cen MT" panose="020B0602020104020603" pitchFamily="34" charset="0"/>
              <a:buNone/>
            </a:pPr>
            <a:r>
              <a:rPr lang="en-US" sz="3200" b="1" dirty="0"/>
              <a:t>Wrong heatmap </a:t>
            </a:r>
            <a:r>
              <a:rPr lang="en-US" sz="3200" dirty="0"/>
              <a:t>shown</a:t>
            </a:r>
            <a:endParaRPr lang="en-US" sz="3200" b="1" dirty="0"/>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855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99508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tools are usually not reproducible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4453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6" name="TextBox 25">
            <a:extLst>
              <a:ext uri="{FF2B5EF4-FFF2-40B4-BE49-F238E27FC236}">
                <a16:creationId xmlns:a16="http://schemas.microsoft.com/office/drawing/2014/main" id="{9819495E-D69A-EA40-96CE-E14E344A3396}"/>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
        <p:nvSpPr>
          <p:cNvPr id="13" name="Arc 12">
            <a:extLst>
              <a:ext uri="{FF2B5EF4-FFF2-40B4-BE49-F238E27FC236}">
                <a16:creationId xmlns:a16="http://schemas.microsoft.com/office/drawing/2014/main" id="{B1628732-1B6B-B548-BD37-C82CBD77A75D}"/>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bject 10">
            <a:extLst>
              <a:ext uri="{FF2B5EF4-FFF2-40B4-BE49-F238E27FC236}">
                <a16:creationId xmlns:a16="http://schemas.microsoft.com/office/drawing/2014/main" id="{1EFB1435-E4F1-8042-833F-3771F083F4F8}"/>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u="sng" spc="-5" dirty="0">
                <a:latin typeface="Tw Cen MT" panose="020B0602020104020603" pitchFamily="34" charset="77"/>
                <a:cs typeface="Helvetica Neue"/>
              </a:rPr>
              <a:t>This should concern you.</a:t>
            </a:r>
            <a:endParaRPr sz="4400" u="sng" dirty="0">
              <a:latin typeface="Tw Cen MT" panose="020B0602020104020603" pitchFamily="34" charset="77"/>
              <a:cs typeface="Helvetica Neue"/>
            </a:endParaRPr>
          </a:p>
        </p:txBody>
      </p:sp>
    </p:spTree>
    <p:extLst>
      <p:ext uri="{BB962C8B-B14F-4D97-AF65-F5344CB8AC3E}">
        <p14:creationId xmlns:p14="http://schemas.microsoft.com/office/powerpoint/2010/main" val="32211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21587753"/>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sp>
        <p:nvSpPr>
          <p:cNvPr id="25" name="object 10">
            <a:extLst>
              <a:ext uri="{FF2B5EF4-FFF2-40B4-BE49-F238E27FC236}">
                <a16:creationId xmlns:a16="http://schemas.microsoft.com/office/drawing/2014/main" id="{C49BA9AD-EA05-6046-8B63-B2C841736BD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Reproducible workflows help catch simple errors</a:t>
            </a:r>
            <a:endParaRPr sz="4400" dirty="0">
              <a:latin typeface="Tw Cen MT" panose="020B0602020104020603" pitchFamily="34" charset="77"/>
              <a:cs typeface="Helvetica Neue"/>
            </a:endParaRPr>
          </a:p>
        </p:txBody>
      </p:sp>
      <p:sp>
        <p:nvSpPr>
          <p:cNvPr id="26" name="TextBox 25">
            <a:extLst>
              <a:ext uri="{FF2B5EF4-FFF2-40B4-BE49-F238E27FC236}">
                <a16:creationId xmlns:a16="http://schemas.microsoft.com/office/drawing/2014/main" id="{5FF5775F-82A4-8B44-A483-53A7D5280292}"/>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92D050"/>
                </a:solidFill>
              </a:rPr>
              <a:t>✓</a:t>
            </a:r>
            <a:endParaRPr lang="en-US" b="1" dirty="0">
              <a:solidFill>
                <a:srgbClr val="92D050"/>
              </a:solidFill>
            </a:endParaRPr>
          </a:p>
        </p:txBody>
      </p:sp>
      <p:sp>
        <p:nvSpPr>
          <p:cNvPr id="13" name="Arc 12">
            <a:extLst>
              <a:ext uri="{FF2B5EF4-FFF2-40B4-BE49-F238E27FC236}">
                <a16:creationId xmlns:a16="http://schemas.microsoft.com/office/drawing/2014/main" id="{1B29DA76-22C0-7C45-9914-B2EE126F845F}"/>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3683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1099816"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dirty="0"/>
              <a:t>An </a:t>
            </a:r>
            <a:r>
              <a:rPr lang="en-US" sz="2400" b="1" dirty="0"/>
              <a:t>off-by-one indexing error </a:t>
            </a:r>
            <a:r>
              <a:rPr lang="en-US" sz="2400" dirty="0"/>
              <a:t>commonly occurs when a workflow requires </a:t>
            </a:r>
            <a:r>
              <a:rPr lang="en-US" sz="2400" b="1" dirty="0"/>
              <a:t>copying </a:t>
            </a:r>
            <a:r>
              <a:rPr lang="en-US" sz="2400" dirty="0"/>
              <a:t>columns from </a:t>
            </a:r>
            <a:r>
              <a:rPr lang="en-US" sz="2400" b="1" dirty="0"/>
              <a:t>Excel</a:t>
            </a:r>
            <a:r>
              <a:rPr lang="en-US" sz="2400" dirty="0"/>
              <a:t> and </a:t>
            </a:r>
            <a:r>
              <a:rPr lang="en-US" sz="2400" b="1" dirty="0"/>
              <a:t>pasting</a:t>
            </a:r>
            <a:r>
              <a:rPr lang="en-US" sz="2400" dirty="0"/>
              <a:t> into another application.</a:t>
            </a:r>
          </a:p>
          <a:p>
            <a:pPr marL="914400" indent="-914400">
              <a:buFont typeface="+mj-lt"/>
              <a:buAutoNum type="alphaUcPeriod"/>
            </a:pPr>
            <a:r>
              <a:rPr lang="en-US" sz="2400" b="1" dirty="0"/>
              <a:t>Label reversal errors </a:t>
            </a:r>
            <a:r>
              <a:rPr lang="en-US" sz="2400" dirty="0"/>
              <a:t>commonly occur when a categorical variable is expressed as </a:t>
            </a:r>
            <a:r>
              <a:rPr lang="en-US" sz="2400" b="1" dirty="0"/>
              <a:t>numbers</a:t>
            </a:r>
            <a:r>
              <a:rPr lang="en-US" sz="2400" dirty="0"/>
              <a:t> (e.g., “0” and “1”) instead of </a:t>
            </a:r>
            <a:r>
              <a:rPr lang="en-US" sz="2400" b="1" dirty="0"/>
              <a:t>names</a:t>
            </a:r>
            <a:r>
              <a:rPr lang="en-US" sz="2400" dirty="0"/>
              <a:t> (e.g., “sensitive” and “resistant”)</a:t>
            </a:r>
          </a:p>
          <a:p>
            <a:pPr marL="914400" indent="-914400">
              <a:buFont typeface="+mj-lt"/>
              <a:buAutoNum type="alphaUcPeriod"/>
            </a:pPr>
            <a:r>
              <a:rPr lang="en-US" sz="2400" b="1" dirty="0"/>
              <a:t>Reproducibility</a:t>
            </a:r>
            <a:r>
              <a:rPr lang="en-US" sz="2400" dirty="0"/>
              <a:t> has been proposed as a </a:t>
            </a:r>
            <a:r>
              <a:rPr lang="en-US" sz="2400" b="1" dirty="0"/>
              <a:t>gold standard </a:t>
            </a:r>
            <a:r>
              <a:rPr lang="en-US" sz="2400" dirty="0"/>
              <a:t>for scientific validity.</a:t>
            </a:r>
            <a:br>
              <a:rPr lang="en-US" sz="2400" dirty="0"/>
            </a:br>
            <a:endParaRPr lang="en-US" sz="2400" dirty="0"/>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0651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Workflows</a:t>
            </a:r>
          </a:p>
        </p:txBody>
      </p:sp>
    </p:spTree>
    <p:extLst>
      <p:ext uri="{BB962C8B-B14F-4D97-AF65-F5344CB8AC3E}">
        <p14:creationId xmlns:p14="http://schemas.microsoft.com/office/powerpoint/2010/main" val="67887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None relating to anything I will be talking about today.</a:t>
            </a:r>
            <a:endParaRPr lang="en-US" sz="2800" b="1" dirty="0"/>
          </a:p>
          <a:p>
            <a:pPr marL="0" indent="0">
              <a:buNone/>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Disclosures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6534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2" name="Google Shape;195;p33">
            <a:extLst>
              <a:ext uri="{FF2B5EF4-FFF2-40B4-BE49-F238E27FC236}">
                <a16:creationId xmlns:a16="http://schemas.microsoft.com/office/drawing/2014/main" id="{70DE57E2-5884-C542-84C4-2E6F0C0CD8B4}"/>
              </a:ext>
            </a:extLst>
          </p:cNvPr>
          <p:cNvPicPr preferRelativeResize="0"/>
          <p:nvPr/>
        </p:nvPicPr>
        <p:blipFill rotWithShape="1">
          <a:blip r:embed="rId3">
            <a:alphaModFix/>
          </a:blip>
          <a:srcRect l="11155" r="73988"/>
          <a:stretch/>
        </p:blipFill>
        <p:spPr>
          <a:xfrm>
            <a:off x="3941804" y="3641765"/>
            <a:ext cx="1161537" cy="2437463"/>
          </a:xfrm>
          <a:prstGeom prst="rect">
            <a:avLst/>
          </a:prstGeom>
          <a:noFill/>
          <a:ln>
            <a:noFill/>
          </a:ln>
        </p:spPr>
      </p:pic>
      <p:sp>
        <p:nvSpPr>
          <p:cNvPr id="193" name="Google Shape;193;p33"/>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Identify Data Source(s)</a:t>
            </a:r>
            <a:endParaRPr sz="1467" dirty="0"/>
          </a:p>
        </p:txBody>
      </p:sp>
      <p:sp>
        <p:nvSpPr>
          <p:cNvPr id="194" name="Google Shape;194;p33"/>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195" name="Google Shape;195;p33"/>
          <p:cNvPicPr preferRelativeResize="0"/>
          <p:nvPr/>
        </p:nvPicPr>
        <p:blipFill rotWithShape="1">
          <a:blip r:embed="rId3">
            <a:alphaModFix/>
          </a:blip>
          <a:srcRect r="88845"/>
          <a:stretch/>
        </p:blipFill>
        <p:spPr>
          <a:xfrm>
            <a:off x="3069688" y="3641766"/>
            <a:ext cx="872117" cy="2437463"/>
          </a:xfrm>
          <a:prstGeom prst="rect">
            <a:avLst/>
          </a:prstGeom>
          <a:noFill/>
          <a:ln>
            <a:noFill/>
          </a:ln>
        </p:spPr>
      </p:pic>
      <p:cxnSp>
        <p:nvCxnSpPr>
          <p:cNvPr id="196" name="Google Shape;196;p33"/>
          <p:cNvCxnSpPr>
            <a:stCxn id="194" idx="2"/>
            <a:endCxn id="193"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197" name="Google Shape;197;p33"/>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sp>
        <p:nvSpPr>
          <p:cNvPr id="9" name="object 10">
            <a:extLst>
              <a:ext uri="{FF2B5EF4-FFF2-40B4-BE49-F238E27FC236}">
                <a16:creationId xmlns:a16="http://schemas.microsoft.com/office/drawing/2014/main" id="{4DEA331B-89DA-544F-BF57-0AE74F76A61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 analysis life cycle</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147FB49-AB06-6D44-888E-07E583A5465C}"/>
              </a:ext>
            </a:extLst>
          </p:cNvPr>
          <p:cNvSpPr txBox="1"/>
          <p:nvPr/>
        </p:nvSpPr>
        <p:spPr>
          <a:xfrm>
            <a:off x="6524368" y="6206836"/>
            <a:ext cx="5071888" cy="369332"/>
          </a:xfrm>
          <a:prstGeom prst="rect">
            <a:avLst/>
          </a:prstGeom>
          <a:noFill/>
        </p:spPr>
        <p:txBody>
          <a:bodyPr wrap="square" rtlCol="0">
            <a:spAutoFit/>
          </a:bodyPr>
          <a:lstStyle/>
          <a:p>
            <a:pPr algn="r"/>
            <a:r>
              <a:rPr lang="en-US" dirty="0"/>
              <a:t>Wickham and </a:t>
            </a:r>
            <a:r>
              <a:rPr lang="en-US" dirty="0" err="1"/>
              <a:t>Grolemund</a:t>
            </a:r>
            <a:r>
              <a:rPr lang="en-US" dirty="0"/>
              <a:t>. R for Data Science (2017)</a:t>
            </a:r>
          </a:p>
        </p:txBody>
      </p:sp>
      <p:pic>
        <p:nvPicPr>
          <p:cNvPr id="13" name="Google Shape;195;p33">
            <a:extLst>
              <a:ext uri="{FF2B5EF4-FFF2-40B4-BE49-F238E27FC236}">
                <a16:creationId xmlns:a16="http://schemas.microsoft.com/office/drawing/2014/main" id="{3EF822EB-747E-CF49-B7BB-235542319FAB}"/>
              </a:ext>
            </a:extLst>
          </p:cNvPr>
          <p:cNvPicPr preferRelativeResize="0"/>
          <p:nvPr/>
        </p:nvPicPr>
        <p:blipFill rotWithShape="1">
          <a:blip r:embed="rId3">
            <a:alphaModFix/>
          </a:blip>
          <a:srcRect l="26012" r="31156"/>
          <a:stretch/>
        </p:blipFill>
        <p:spPr>
          <a:xfrm>
            <a:off x="5103340" y="3641765"/>
            <a:ext cx="3348681" cy="2437463"/>
          </a:xfrm>
          <a:prstGeom prst="rect">
            <a:avLst/>
          </a:prstGeom>
          <a:noFill/>
          <a:ln>
            <a:noFill/>
          </a:ln>
        </p:spPr>
      </p:pic>
      <p:pic>
        <p:nvPicPr>
          <p:cNvPr id="14" name="Google Shape;195;p33">
            <a:extLst>
              <a:ext uri="{FF2B5EF4-FFF2-40B4-BE49-F238E27FC236}">
                <a16:creationId xmlns:a16="http://schemas.microsoft.com/office/drawing/2014/main" id="{7540D0A5-790D-C446-BBEF-39F18CD241EB}"/>
              </a:ext>
            </a:extLst>
          </p:cNvPr>
          <p:cNvPicPr preferRelativeResize="0"/>
          <p:nvPr/>
        </p:nvPicPr>
        <p:blipFill rotWithShape="1">
          <a:blip r:embed="rId3">
            <a:alphaModFix/>
          </a:blip>
          <a:srcRect l="68845" r="-297"/>
          <a:stretch/>
        </p:blipFill>
        <p:spPr>
          <a:xfrm>
            <a:off x="8452021" y="3663652"/>
            <a:ext cx="2458995" cy="2437463"/>
          </a:xfrm>
          <a:prstGeom prst="rect">
            <a:avLst/>
          </a:prstGeom>
          <a:noFill/>
          <a:ln>
            <a:noFill/>
          </a:ln>
        </p:spPr>
      </p:pic>
    </p:spTree>
    <p:extLst>
      <p:ext uri="{BB962C8B-B14F-4D97-AF65-F5344CB8AC3E}">
        <p14:creationId xmlns:p14="http://schemas.microsoft.com/office/powerpoint/2010/main" val="32618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5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12;p34">
            <a:extLst>
              <a:ext uri="{FF2B5EF4-FFF2-40B4-BE49-F238E27FC236}">
                <a16:creationId xmlns:a16="http://schemas.microsoft.com/office/drawing/2014/main" id="{BD380424-080D-074A-B118-684AE50CEAD7}"/>
              </a:ext>
            </a:extLst>
          </p:cNvPr>
          <p:cNvPicPr preferRelativeResize="0"/>
          <p:nvPr/>
        </p:nvPicPr>
        <p:blipFill rotWithShape="1">
          <a:blip r:embed="rId3">
            <a:alphaModFix/>
          </a:blip>
          <a:srcRect/>
          <a:stretch/>
        </p:blipFill>
        <p:spPr>
          <a:xfrm>
            <a:off x="6777672" y="1405581"/>
            <a:ext cx="2831133" cy="2921490"/>
          </a:xfrm>
          <a:prstGeom prst="rect">
            <a:avLst/>
          </a:prstGeom>
          <a:noFill/>
          <a:ln>
            <a:noFill/>
          </a:ln>
        </p:spPr>
      </p:pic>
      <p:pic>
        <p:nvPicPr>
          <p:cNvPr id="4" name="Google Shape;213;p34">
            <a:extLst>
              <a:ext uri="{FF2B5EF4-FFF2-40B4-BE49-F238E27FC236}">
                <a16:creationId xmlns:a16="http://schemas.microsoft.com/office/drawing/2014/main" id="{AC0938E6-1EBF-004A-B889-01F6C7216C02}"/>
              </a:ext>
            </a:extLst>
          </p:cNvPr>
          <p:cNvPicPr preferRelativeResize="0"/>
          <p:nvPr/>
        </p:nvPicPr>
        <p:blipFill rotWithShape="1">
          <a:blip r:embed="rId4">
            <a:alphaModFix/>
          </a:blip>
          <a:srcRect/>
          <a:stretch/>
        </p:blipFill>
        <p:spPr>
          <a:xfrm>
            <a:off x="3115159" y="1687004"/>
            <a:ext cx="2148979" cy="2358642"/>
          </a:xfrm>
          <a:prstGeom prst="rect">
            <a:avLst/>
          </a:prstGeom>
          <a:noFill/>
          <a:ln>
            <a:noFill/>
          </a:ln>
        </p:spPr>
      </p:pic>
      <p:sp>
        <p:nvSpPr>
          <p:cNvPr id="5" name="object 10">
            <a:extLst>
              <a:ext uri="{FF2B5EF4-FFF2-40B4-BE49-F238E27FC236}">
                <a16:creationId xmlns:a16="http://schemas.microsoft.com/office/drawing/2014/main" id="{13111FCF-FD3F-B849-ABBA-064607490BAA}"/>
              </a:ext>
            </a:extLst>
          </p:cNvPr>
          <p:cNvSpPr txBox="1"/>
          <p:nvPr/>
        </p:nvSpPr>
        <p:spPr>
          <a:xfrm>
            <a:off x="2187853" y="4327071"/>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Domain expert</a:t>
            </a:r>
            <a:endParaRPr sz="4400" dirty="0">
              <a:latin typeface="Tw Cen MT" panose="020B0602020104020603" pitchFamily="34" charset="77"/>
              <a:cs typeface="Helvetica Neue"/>
            </a:endParaRPr>
          </a:p>
        </p:txBody>
      </p:sp>
      <p:sp>
        <p:nvSpPr>
          <p:cNvPr id="7" name="object 10">
            <a:extLst>
              <a:ext uri="{FF2B5EF4-FFF2-40B4-BE49-F238E27FC236}">
                <a16:creationId xmlns:a16="http://schemas.microsoft.com/office/drawing/2014/main" id="{6821C219-F188-E845-80D7-0268A0C4A8F7}"/>
              </a:ext>
            </a:extLst>
          </p:cNvPr>
          <p:cNvSpPr txBox="1"/>
          <p:nvPr/>
        </p:nvSpPr>
        <p:spPr>
          <a:xfrm>
            <a:off x="6191443" y="4341634"/>
            <a:ext cx="400359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Technical user</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74061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06" name="Google Shape;206;p34"/>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07" name="Google Shape;207;p34"/>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08" name="Google Shape;208;p34"/>
          <p:cNvCxnSpPr>
            <a:stCxn id="206" idx="2"/>
            <a:endCxn id="205"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09" name="Google Shape;209;p34"/>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grpSp>
        <p:nvGrpSpPr>
          <p:cNvPr id="211" name="Google Shape;211;p34"/>
          <p:cNvGrpSpPr/>
          <p:nvPr/>
        </p:nvGrpSpPr>
        <p:grpSpPr>
          <a:xfrm>
            <a:off x="1576195" y="1690689"/>
            <a:ext cx="8954379" cy="1415759"/>
            <a:chOff x="1182146" y="1268016"/>
            <a:chExt cx="6715784" cy="1061819"/>
          </a:xfrm>
        </p:grpSpPr>
        <p:pic>
          <p:nvPicPr>
            <p:cNvPr id="212" name="Google Shape;212;p34"/>
            <p:cNvPicPr preferRelativeResize="0"/>
            <p:nvPr/>
          </p:nvPicPr>
          <p:blipFill rotWithShape="1">
            <a:blip r:embed="rId4">
              <a:alphaModFix/>
            </a:blip>
            <a:srcRect/>
            <a:stretch/>
          </p:blipFill>
          <p:spPr>
            <a:xfrm>
              <a:off x="3895063" y="1268016"/>
              <a:ext cx="1028979" cy="1061819"/>
            </a:xfrm>
            <a:prstGeom prst="rect">
              <a:avLst/>
            </a:prstGeom>
            <a:noFill/>
            <a:ln>
              <a:noFill/>
            </a:ln>
          </p:spPr>
        </p:pic>
        <p:pic>
          <p:nvPicPr>
            <p:cNvPr id="213" name="Google Shape;213;p34"/>
            <p:cNvPicPr preferRelativeResize="0"/>
            <p:nvPr/>
          </p:nvPicPr>
          <p:blipFill rotWithShape="1">
            <a:blip r:embed="rId5">
              <a:alphaModFix/>
            </a:blip>
            <a:srcRect/>
            <a:stretch/>
          </p:blipFill>
          <p:spPr>
            <a:xfrm>
              <a:off x="1182146" y="1268016"/>
              <a:ext cx="781049" cy="857251"/>
            </a:xfrm>
            <a:prstGeom prst="rect">
              <a:avLst/>
            </a:prstGeom>
            <a:noFill/>
            <a:ln>
              <a:noFill/>
            </a:ln>
          </p:spPr>
        </p:pic>
        <p:pic>
          <p:nvPicPr>
            <p:cNvPr id="214" name="Google Shape;214;p34"/>
            <p:cNvPicPr preferRelativeResize="0"/>
            <p:nvPr/>
          </p:nvPicPr>
          <p:blipFill rotWithShape="1">
            <a:blip r:embed="rId5">
              <a:alphaModFix/>
            </a:blip>
            <a:srcRect/>
            <a:stretch/>
          </p:blipFill>
          <p:spPr>
            <a:xfrm>
              <a:off x="7116881" y="1268016"/>
              <a:ext cx="781049" cy="857251"/>
            </a:xfrm>
            <a:prstGeom prst="rect">
              <a:avLst/>
            </a:prstGeom>
            <a:noFill/>
            <a:ln>
              <a:noFill/>
            </a:ln>
          </p:spPr>
        </p:pic>
      </p:grpSp>
      <p:grpSp>
        <p:nvGrpSpPr>
          <p:cNvPr id="215" name="Google Shape;215;p34"/>
          <p:cNvGrpSpPr/>
          <p:nvPr/>
        </p:nvGrpSpPr>
        <p:grpSpPr>
          <a:xfrm>
            <a:off x="2968565" y="1595982"/>
            <a:ext cx="5821679" cy="4809201"/>
            <a:chOff x="2226423" y="1196986"/>
            <a:chExt cx="4366259" cy="3606901"/>
          </a:xfrm>
        </p:grpSpPr>
        <p:cxnSp>
          <p:nvCxnSpPr>
            <p:cNvPr id="216" name="Google Shape;216;p34"/>
            <p:cNvCxnSpPr/>
            <p:nvPr/>
          </p:nvCxnSpPr>
          <p:spPr>
            <a:xfrm>
              <a:off x="2226423" y="1196987"/>
              <a:ext cx="0" cy="3606900"/>
            </a:xfrm>
            <a:prstGeom prst="straightConnector1">
              <a:avLst/>
            </a:prstGeom>
            <a:noFill/>
            <a:ln w="50800" cap="flat" cmpd="sng">
              <a:solidFill>
                <a:schemeClr val="dk1"/>
              </a:solidFill>
              <a:prstDash val="dash"/>
              <a:round/>
              <a:headEnd type="none" w="sm" len="sm"/>
              <a:tailEnd type="none" w="sm" len="sm"/>
            </a:ln>
          </p:spPr>
        </p:cxnSp>
        <p:cxnSp>
          <p:nvCxnSpPr>
            <p:cNvPr id="217" name="Google Shape;217;p34"/>
            <p:cNvCxnSpPr/>
            <p:nvPr/>
          </p:nvCxnSpPr>
          <p:spPr>
            <a:xfrm>
              <a:off x="6592682" y="1196986"/>
              <a:ext cx="0" cy="3606900"/>
            </a:xfrm>
            <a:prstGeom prst="straightConnector1">
              <a:avLst/>
            </a:prstGeom>
            <a:noFill/>
            <a:ln w="50800" cap="flat" cmpd="sng">
              <a:solidFill>
                <a:schemeClr val="dk1"/>
              </a:solidFill>
              <a:prstDash val="dash"/>
              <a:round/>
              <a:headEnd type="none" w="sm" len="sm"/>
              <a:tailEnd type="none" w="sm" len="sm"/>
            </a:ln>
          </p:spPr>
        </p:cxnSp>
      </p:grpSp>
      <p:grpSp>
        <p:nvGrpSpPr>
          <p:cNvPr id="218" name="Google Shape;218;p34"/>
          <p:cNvGrpSpPr/>
          <p:nvPr/>
        </p:nvGrpSpPr>
        <p:grpSpPr>
          <a:xfrm>
            <a:off x="3069800" y="3562700"/>
            <a:ext cx="6255067" cy="2538400"/>
            <a:chOff x="2302350" y="2672025"/>
            <a:chExt cx="4691300" cy="1903800"/>
          </a:xfrm>
        </p:grpSpPr>
        <p:pic>
          <p:nvPicPr>
            <p:cNvPr id="219" name="Google Shape;219;p34"/>
            <p:cNvPicPr preferRelativeResize="0"/>
            <p:nvPr/>
          </p:nvPicPr>
          <p:blipFill>
            <a:blip r:embed="rId6">
              <a:alphaModFix/>
            </a:blip>
            <a:stretch>
              <a:fillRect/>
            </a:stretch>
          </p:blipFill>
          <p:spPr>
            <a:xfrm>
              <a:off x="2302350" y="3919025"/>
              <a:ext cx="656800" cy="656800"/>
            </a:xfrm>
            <a:prstGeom prst="rect">
              <a:avLst/>
            </a:prstGeom>
            <a:noFill/>
            <a:ln>
              <a:noFill/>
            </a:ln>
          </p:spPr>
        </p:pic>
        <p:pic>
          <p:nvPicPr>
            <p:cNvPr id="220" name="Google Shape;220;p34"/>
            <p:cNvPicPr preferRelativeResize="0"/>
            <p:nvPr/>
          </p:nvPicPr>
          <p:blipFill>
            <a:blip r:embed="rId6">
              <a:alphaModFix/>
            </a:blip>
            <a:stretch>
              <a:fillRect/>
            </a:stretch>
          </p:blipFill>
          <p:spPr>
            <a:xfrm>
              <a:off x="6336850" y="2672025"/>
              <a:ext cx="656800" cy="656800"/>
            </a:xfrm>
            <a:prstGeom prst="rect">
              <a:avLst/>
            </a:prstGeom>
            <a:noFill/>
            <a:ln>
              <a:noFill/>
            </a:ln>
          </p:spPr>
        </p:pic>
      </p:grpSp>
      <p:sp>
        <p:nvSpPr>
          <p:cNvPr id="18" name="object 10">
            <a:extLst>
              <a:ext uri="{FF2B5EF4-FFF2-40B4-BE49-F238E27FC236}">
                <a16:creationId xmlns:a16="http://schemas.microsoft.com/office/drawing/2014/main" id="{22E1E548-89BB-E446-8227-7D0AD2E6108F}"/>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Traditional workflow</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577714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27" name="Google Shape;227;p35"/>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28" name="Google Shape;228;p35"/>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29" name="Google Shape;229;p35"/>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30" name="Google Shape;230;p35"/>
          <p:cNvCxnSpPr>
            <a:stCxn id="228" idx="2"/>
            <a:endCxn id="227"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31" name="Google Shape;231;p35"/>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32" name="Google Shape;232;p35"/>
          <p:cNvPicPr preferRelativeResize="0"/>
          <p:nvPr/>
        </p:nvPicPr>
        <p:blipFill rotWithShape="1">
          <a:blip r:embed="rId4">
            <a:alphaModFix/>
          </a:blip>
          <a:srcRect b="42274"/>
          <a:stretch/>
        </p:blipFill>
        <p:spPr>
          <a:xfrm>
            <a:off x="5096890" y="1960625"/>
            <a:ext cx="1810276" cy="856716"/>
          </a:xfrm>
          <a:prstGeom prst="rect">
            <a:avLst/>
          </a:prstGeom>
          <a:noFill/>
          <a:ln>
            <a:noFill/>
          </a:ln>
        </p:spPr>
      </p:pic>
      <p:sp>
        <p:nvSpPr>
          <p:cNvPr id="10" name="object 10">
            <a:extLst>
              <a:ext uri="{FF2B5EF4-FFF2-40B4-BE49-F238E27FC236}">
                <a16:creationId xmlns:a16="http://schemas.microsoft.com/office/drawing/2014/main" id="{2649B851-E014-3D46-A987-A360DCB30C8B}"/>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Reproducible workflow</a:t>
            </a:r>
            <a:endParaRPr sz="4400" dirty="0">
              <a:latin typeface="Tw Cen MT" panose="020B0602020104020603" pitchFamily="34" charset="77"/>
              <a:cs typeface="Helvetica Neue"/>
            </a:endParaRPr>
          </a:p>
        </p:txBody>
      </p:sp>
      <p:pic>
        <p:nvPicPr>
          <p:cNvPr id="11" name="Google Shape;212;p34">
            <a:extLst>
              <a:ext uri="{FF2B5EF4-FFF2-40B4-BE49-F238E27FC236}">
                <a16:creationId xmlns:a16="http://schemas.microsoft.com/office/drawing/2014/main" id="{17686A12-9F7C-B04B-97EE-BA2831607146}"/>
              </a:ext>
            </a:extLst>
          </p:cNvPr>
          <p:cNvPicPr preferRelativeResize="0"/>
          <p:nvPr/>
        </p:nvPicPr>
        <p:blipFill rotWithShape="1">
          <a:blip r:embed="rId5">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238489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0F46B48E-B67B-6944-8BA0-56F5DD9ABE52}"/>
              </a:ext>
            </a:extLst>
          </p:cNvPr>
          <p:cNvSpPr txBox="1"/>
          <p:nvPr/>
        </p:nvSpPr>
        <p:spPr>
          <a:xfrm>
            <a:off x="1205346" y="1846510"/>
            <a:ext cx="9864436" cy="3059171"/>
          </a:xfrm>
          <a:prstGeom prst="rect">
            <a:avLst/>
          </a:prstGeom>
        </p:spPr>
        <p:txBody>
          <a:bodyPr vert="horz" wrap="square" lIns="0" tIns="12065" rIns="0" bIns="0" rtlCol="0">
            <a:spAutoFit/>
          </a:bodyPr>
          <a:lstStyle/>
          <a:p>
            <a:pPr marL="12700" algn="ctr">
              <a:lnSpc>
                <a:spcPct val="100000"/>
              </a:lnSpc>
              <a:spcBef>
                <a:spcPts val="95"/>
              </a:spcBef>
            </a:pPr>
            <a:r>
              <a:rPr lang="en-US" sz="6600" spc="-5" dirty="0">
                <a:latin typeface="Tw Cen MT" panose="020B0602020104020603" pitchFamily="34" charset="77"/>
                <a:cs typeface="Helvetica Neue"/>
              </a:rPr>
              <a:t>A </a:t>
            </a:r>
            <a:r>
              <a:rPr lang="en-US" sz="6600" b="1" spc="-5" dirty="0">
                <a:latin typeface="Tw Cen MT" panose="020B0602020104020603" pitchFamily="34" charset="77"/>
                <a:cs typeface="Helvetica Neue"/>
              </a:rPr>
              <a:t>computational document </a:t>
            </a:r>
            <a:r>
              <a:rPr lang="en-US" sz="6600" spc="-5" dirty="0">
                <a:latin typeface="Tw Cen MT" panose="020B0602020104020603" pitchFamily="34" charset="77"/>
                <a:cs typeface="Helvetica Neue"/>
              </a:rPr>
              <a:t>is a document that contains </a:t>
            </a:r>
            <a:r>
              <a:rPr lang="en-US" sz="6600" b="1" spc="-5" dirty="0">
                <a:latin typeface="Tw Cen MT" panose="020B0602020104020603" pitchFamily="34" charset="77"/>
                <a:cs typeface="Helvetica Neue"/>
              </a:rPr>
              <a:t>executable computer code</a:t>
            </a:r>
            <a:r>
              <a:rPr lang="en-US" sz="6600" spc="-5" dirty="0">
                <a:latin typeface="Tw Cen MT" panose="020B0602020104020603" pitchFamily="34" charset="77"/>
                <a:cs typeface="Helvetica Neue"/>
              </a:rPr>
              <a:t>.</a:t>
            </a:r>
            <a:endParaRPr sz="6600" dirty="0">
              <a:latin typeface="Tw Cen MT" panose="020B0602020104020603" pitchFamily="34" charset="77"/>
              <a:cs typeface="Helvetica Neue"/>
            </a:endParaRPr>
          </a:p>
        </p:txBody>
      </p:sp>
    </p:spTree>
    <p:extLst>
      <p:ext uri="{BB962C8B-B14F-4D97-AF65-F5344CB8AC3E}">
        <p14:creationId xmlns:p14="http://schemas.microsoft.com/office/powerpoint/2010/main" val="328404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41984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60701"/>
          <a:stretch/>
        </p:blipFill>
        <p:spPr>
          <a:xfrm>
            <a:off x="1500012" y="179970"/>
            <a:ext cx="3612315"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pic>
        <p:nvPicPr>
          <p:cNvPr id="9" name="Google Shape;268;p39">
            <a:extLst>
              <a:ext uri="{FF2B5EF4-FFF2-40B4-BE49-F238E27FC236}">
                <a16:creationId xmlns:a16="http://schemas.microsoft.com/office/drawing/2014/main" id="{07F979EB-ED8D-9D49-9AC0-F52DF9F7B205}"/>
              </a:ext>
            </a:extLst>
          </p:cNvPr>
          <p:cNvPicPr preferRelativeResize="0"/>
          <p:nvPr/>
        </p:nvPicPr>
        <p:blipFill rotWithShape="1">
          <a:blip r:embed="rId8">
            <a:alphaModFix/>
          </a:blip>
          <a:srcRect/>
          <a:stretch/>
        </p:blipFill>
        <p:spPr>
          <a:xfrm>
            <a:off x="10925524" y="5583383"/>
            <a:ext cx="876031" cy="987574"/>
          </a:xfrm>
          <a:prstGeom prst="rect">
            <a:avLst/>
          </a:prstGeom>
          <a:noFill/>
          <a:ln>
            <a:noFill/>
          </a:ln>
        </p:spPr>
      </p:pic>
      <p:pic>
        <p:nvPicPr>
          <p:cNvPr id="12" name="Picture 11">
            <a:extLst>
              <a:ext uri="{FF2B5EF4-FFF2-40B4-BE49-F238E27FC236}">
                <a16:creationId xmlns:a16="http://schemas.microsoft.com/office/drawing/2014/main" id="{49A06E93-481C-BF40-AD82-E20BF069C5AF}"/>
              </a:ext>
            </a:extLst>
          </p:cNvPr>
          <p:cNvPicPr>
            <a:picLocks noChangeAspect="1"/>
          </p:cNvPicPr>
          <p:nvPr/>
        </p:nvPicPr>
        <p:blipFill rotWithShape="1">
          <a:blip r:embed="rId3"/>
          <a:srcRect l="50000"/>
          <a:stretch/>
        </p:blipFill>
        <p:spPr>
          <a:xfrm>
            <a:off x="6096000" y="164194"/>
            <a:ext cx="4595988" cy="1797571"/>
          </a:xfrm>
          <a:prstGeom prst="rect">
            <a:avLst/>
          </a:prstGeom>
        </p:spPr>
      </p:pic>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p:nvPr/>
        </p:nvSpPr>
        <p:spPr>
          <a:xfrm>
            <a:off x="963168" y="1690688"/>
            <a:ext cx="10390800" cy="4905200"/>
          </a:xfrm>
          <a:prstGeom prst="rect">
            <a:avLst/>
          </a:prstGeom>
          <a:noFill/>
          <a:ln w="50800" cap="flat" cmpd="sng">
            <a:solidFill>
              <a:schemeClr val="dk1"/>
            </a:solidFill>
            <a:prstDash val="dash"/>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wentieth Century"/>
              <a:ea typeface="Twentieth Century"/>
              <a:cs typeface="Twentieth Century"/>
              <a:sym typeface="Twentieth Century"/>
            </a:endParaRPr>
          </a:p>
        </p:txBody>
      </p:sp>
      <p:sp>
        <p:nvSpPr>
          <p:cNvPr id="261" name="Google Shape;261;p39"/>
          <p:cNvSpPr txBox="1"/>
          <p:nvPr/>
        </p:nvSpPr>
        <p:spPr>
          <a:xfrm>
            <a:off x="1126589" y="5393115"/>
            <a:ext cx="1943200" cy="708000"/>
          </a:xfrm>
          <a:prstGeom prst="rect">
            <a:avLst/>
          </a:prstGeom>
          <a:noFill/>
          <a:ln>
            <a:noFill/>
          </a:ln>
        </p:spPr>
        <p:txBody>
          <a:bodyPr spcFirstLastPara="1" wrap="square" lIns="91433" tIns="45700" rIns="91433" bIns="45700" anchor="t" anchorCtr="0">
            <a:noAutofit/>
          </a:bodyPr>
          <a:lstStyle/>
          <a:p>
            <a:pPr algn="ctr"/>
            <a:r>
              <a:rPr lang="en" sz="2000">
                <a:latin typeface="Arial"/>
                <a:ea typeface="Arial"/>
                <a:cs typeface="Arial"/>
                <a:sym typeface="Arial"/>
              </a:rPr>
              <a:t>Identify Data Source(s)</a:t>
            </a:r>
            <a:endParaRPr sz="1467"/>
          </a:p>
        </p:txBody>
      </p:sp>
      <p:sp>
        <p:nvSpPr>
          <p:cNvPr id="262" name="Google Shape;262;p39"/>
          <p:cNvSpPr txBox="1"/>
          <p:nvPr/>
        </p:nvSpPr>
        <p:spPr>
          <a:xfrm>
            <a:off x="1126588" y="3444725"/>
            <a:ext cx="1943200" cy="708000"/>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Define</a:t>
            </a:r>
            <a:br>
              <a:rPr lang="en" sz="2000" dirty="0">
                <a:latin typeface="Arial"/>
                <a:ea typeface="Arial"/>
                <a:cs typeface="Arial"/>
                <a:sym typeface="Arial"/>
              </a:rPr>
            </a:br>
            <a:r>
              <a:rPr lang="en" sz="2000" dirty="0">
                <a:latin typeface="Arial"/>
                <a:ea typeface="Arial"/>
                <a:cs typeface="Arial"/>
                <a:sym typeface="Arial"/>
              </a:rPr>
              <a:t>Objective(s)</a:t>
            </a:r>
            <a:endParaRPr sz="1467" dirty="0"/>
          </a:p>
        </p:txBody>
      </p:sp>
      <p:pic>
        <p:nvPicPr>
          <p:cNvPr id="263" name="Google Shape;263;p39"/>
          <p:cNvPicPr preferRelativeResize="0"/>
          <p:nvPr/>
        </p:nvPicPr>
        <p:blipFill rotWithShape="1">
          <a:blip r:embed="rId3">
            <a:alphaModFix/>
          </a:blip>
          <a:srcRect/>
          <a:stretch/>
        </p:blipFill>
        <p:spPr>
          <a:xfrm>
            <a:off x="3069688" y="3641766"/>
            <a:ext cx="7818120" cy="2437463"/>
          </a:xfrm>
          <a:prstGeom prst="rect">
            <a:avLst/>
          </a:prstGeom>
          <a:noFill/>
          <a:ln>
            <a:noFill/>
          </a:ln>
        </p:spPr>
      </p:pic>
      <p:cxnSp>
        <p:nvCxnSpPr>
          <p:cNvPr id="264" name="Google Shape;264;p39"/>
          <p:cNvCxnSpPr>
            <a:stCxn id="262" idx="2"/>
            <a:endCxn id="261" idx="0"/>
          </p:cNvCxnSpPr>
          <p:nvPr/>
        </p:nvCxnSpPr>
        <p:spPr>
          <a:xfrm>
            <a:off x="2098188" y="4152725"/>
            <a:ext cx="0" cy="1240400"/>
          </a:xfrm>
          <a:prstGeom prst="straightConnector1">
            <a:avLst/>
          </a:prstGeom>
          <a:noFill/>
          <a:ln w="9525" cap="flat" cmpd="sng">
            <a:solidFill>
              <a:schemeClr val="tx1"/>
            </a:solidFill>
            <a:prstDash val="solid"/>
            <a:round/>
            <a:headEnd type="none" w="med" len="med"/>
            <a:tailEnd type="triangle" w="lg" len="lg"/>
          </a:ln>
        </p:spPr>
      </p:cxnSp>
      <p:cxnSp>
        <p:nvCxnSpPr>
          <p:cNvPr id="265" name="Google Shape;265;p39"/>
          <p:cNvCxnSpPr/>
          <p:nvPr/>
        </p:nvCxnSpPr>
        <p:spPr>
          <a:xfrm rot="10800000" flipH="1">
            <a:off x="2856020" y="4951685"/>
            <a:ext cx="662400" cy="773600"/>
          </a:xfrm>
          <a:prstGeom prst="straightConnector1">
            <a:avLst/>
          </a:prstGeom>
          <a:noFill/>
          <a:ln w="9525" cap="flat" cmpd="sng">
            <a:solidFill>
              <a:schemeClr val="tx1"/>
            </a:solidFill>
            <a:prstDash val="solid"/>
            <a:round/>
            <a:headEnd type="none" w="med" len="med"/>
            <a:tailEnd type="triangle" w="lg" len="lg"/>
          </a:ln>
        </p:spPr>
      </p:cxnSp>
      <p:pic>
        <p:nvPicPr>
          <p:cNvPr id="266" name="Google Shape;266;p39"/>
          <p:cNvPicPr preferRelativeResize="0"/>
          <p:nvPr/>
        </p:nvPicPr>
        <p:blipFill rotWithShape="1">
          <a:blip r:embed="rId4">
            <a:alphaModFix/>
          </a:blip>
          <a:srcRect b="43684"/>
          <a:stretch/>
        </p:blipFill>
        <p:spPr>
          <a:xfrm>
            <a:off x="5096890" y="1960625"/>
            <a:ext cx="1810276" cy="835791"/>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7295633" y="1876033"/>
            <a:ext cx="1401928" cy="1580432"/>
          </a:xfrm>
          <a:prstGeom prst="rect">
            <a:avLst/>
          </a:prstGeom>
          <a:noFill/>
          <a:ln>
            <a:noFill/>
          </a:ln>
        </p:spPr>
      </p:pic>
      <p:sp>
        <p:nvSpPr>
          <p:cNvPr id="11" name="object 10">
            <a:extLst>
              <a:ext uri="{FF2B5EF4-FFF2-40B4-BE49-F238E27FC236}">
                <a16:creationId xmlns:a16="http://schemas.microsoft.com/office/drawing/2014/main" id="{E2EBDA07-9120-1A45-901A-4388C9E1FC49}"/>
              </a:ext>
            </a:extLst>
          </p:cNvPr>
          <p:cNvSpPr txBox="1"/>
          <p:nvPr/>
        </p:nvSpPr>
        <p:spPr>
          <a:xfrm>
            <a:off x="928255" y="682728"/>
            <a:ext cx="11263745"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latin typeface="Tw Cen MT" panose="020B0602020104020603" pitchFamily="34" charset="77"/>
                <a:cs typeface="Helvetica Neue"/>
              </a:rPr>
              <a:t>R Markdown for reproducible workflows</a:t>
            </a:r>
            <a:endParaRPr sz="4400" dirty="0">
              <a:latin typeface="Tw Cen MT" panose="020B0602020104020603" pitchFamily="34" charset="77"/>
              <a:cs typeface="Helvetica Neue"/>
            </a:endParaRPr>
          </a:p>
        </p:txBody>
      </p:sp>
      <p:pic>
        <p:nvPicPr>
          <p:cNvPr id="12" name="Google Shape;212;p34">
            <a:extLst>
              <a:ext uri="{FF2B5EF4-FFF2-40B4-BE49-F238E27FC236}">
                <a16:creationId xmlns:a16="http://schemas.microsoft.com/office/drawing/2014/main" id="{C90EE861-6142-8048-BCBC-7C78E371C0E9}"/>
              </a:ext>
            </a:extLst>
          </p:cNvPr>
          <p:cNvPicPr preferRelativeResize="0"/>
          <p:nvPr/>
        </p:nvPicPr>
        <p:blipFill rotWithShape="1">
          <a:blip r:embed="rId6">
            <a:alphaModFix/>
          </a:blip>
          <a:srcRect t="53191"/>
          <a:stretch/>
        </p:blipFill>
        <p:spPr>
          <a:xfrm>
            <a:off x="5365470" y="2796416"/>
            <a:ext cx="1371972" cy="662711"/>
          </a:xfrm>
          <a:prstGeom prst="rect">
            <a:avLst/>
          </a:prstGeom>
          <a:noFill/>
          <a:ln>
            <a:noFill/>
          </a:ln>
        </p:spPr>
      </p:pic>
    </p:spTree>
    <p:extLst>
      <p:ext uri="{BB962C8B-B14F-4D97-AF65-F5344CB8AC3E}">
        <p14:creationId xmlns:p14="http://schemas.microsoft.com/office/powerpoint/2010/main" val="408456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90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idx="4294967295"/>
          </p:nvPr>
        </p:nvSpPr>
        <p:spPr>
          <a:xfrm>
            <a:off x="0" y="585788"/>
            <a:ext cx="12192000" cy="1498600"/>
          </a:xfrm>
        </p:spPr>
        <p:txBody>
          <a:bodyPr>
            <a:normAutofit/>
          </a:bodyPr>
          <a:lstStyle/>
          <a:p>
            <a:pPr algn="ctr"/>
            <a:r>
              <a:rPr lang="en-US" dirty="0">
                <a:latin typeface="Tw Cen MT" panose="020B0602020104020603" pitchFamily="34" charset="77"/>
              </a:rPr>
              <a:t>Deploying R Markdown Dashboards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3"/>
          <a:stretch>
            <a:fillRect/>
          </a:stretch>
        </p:blipFill>
        <p:spPr>
          <a:xfrm>
            <a:off x="2175742" y="2310711"/>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4"/>
          <a:stretch>
            <a:fillRect/>
          </a:stretch>
        </p:blipFill>
        <p:spPr>
          <a:xfrm>
            <a:off x="6919769" y="2280965"/>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559353"/>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542982"/>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235993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48679"/>
            <a:ext cx="9720263" cy="4022725"/>
          </a:xfrm>
        </p:spPr>
        <p:txBody>
          <a:bodyPr>
            <a:normAutofit/>
          </a:bodyPr>
          <a:lstStyle/>
          <a:p>
            <a:pPr marL="452438" indent="-452438">
              <a:buFont typeface="Wingdings" pitchFamily="2" charset="2"/>
              <a:buChar char="v"/>
            </a:pPr>
            <a:r>
              <a:rPr lang="en-US" sz="2800" dirty="0"/>
              <a:t>You are a </a:t>
            </a:r>
            <a:r>
              <a:rPr lang="en-US" sz="2800" b="1" dirty="0"/>
              <a:t>pathologist</a:t>
            </a:r>
            <a:r>
              <a:rPr lang="en-US" sz="2800" dirty="0"/>
              <a:t> (perhaps in training).</a:t>
            </a:r>
            <a:endParaRPr lang="en-US" sz="2800" b="1" dirty="0"/>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or will have a </a:t>
            </a:r>
            <a:r>
              <a:rPr lang="en-US" sz="2800" b="1" dirty="0"/>
              <a:t>professional responsibility to analyze and interpret data</a:t>
            </a:r>
            <a:r>
              <a:rPr lang="en-US" sz="2800" dirty="0"/>
              <a:t> for </a:t>
            </a:r>
            <a:r>
              <a:rPr lang="en-US" sz="2800" b="1" dirty="0"/>
              <a:t>clinical</a:t>
            </a:r>
            <a:r>
              <a:rPr lang="en-US" sz="2800" dirty="0"/>
              <a:t>, </a:t>
            </a:r>
            <a:r>
              <a:rPr lang="en-US" sz="2800" b="1" dirty="0"/>
              <a:t>operational</a:t>
            </a:r>
            <a:r>
              <a:rPr lang="en-US" sz="2800" dirty="0"/>
              <a:t>, and/or </a:t>
            </a:r>
            <a:r>
              <a:rPr lang="en-US" sz="2800" b="1" dirty="0"/>
              <a:t>research</a:t>
            </a:r>
            <a:r>
              <a:rPr lang="en-US" sz="2800" dirty="0"/>
              <a:t> purposes.</a:t>
            </a:r>
          </a:p>
          <a:p>
            <a:pPr marL="452438" indent="-452438">
              <a:buFont typeface="Wingdings" pitchFamily="2" charset="2"/>
              <a:buChar char="v"/>
            </a:pPr>
            <a:endParaRPr lang="en-US" sz="2800" dirty="0"/>
          </a:p>
          <a:p>
            <a:pPr marL="452438" indent="-452438">
              <a:buFont typeface="Wingdings" pitchFamily="2" charset="2"/>
              <a:buChar char="v"/>
            </a:pPr>
            <a:r>
              <a:rPr lang="en-US" sz="2800" dirty="0"/>
              <a:t>You have used </a:t>
            </a:r>
            <a:r>
              <a:rPr lang="en-US" sz="2800" b="1" dirty="0"/>
              <a:t>Microsoft Excel </a:t>
            </a:r>
            <a:r>
              <a:rPr lang="en-US" sz="2800" dirty="0"/>
              <a:t>for analyzing data.</a:t>
            </a:r>
          </a:p>
          <a:p>
            <a:pPr marL="452438" indent="-452438">
              <a:buFont typeface="Wingdings" pitchFamily="2" charset="2"/>
              <a:buChar char="v"/>
            </a:pPr>
            <a:endParaRPr lang="en-US" sz="2800" dirty="0"/>
          </a:p>
        </p:txBody>
      </p:sp>
      <p:sp>
        <p:nvSpPr>
          <p:cNvPr id="4" name="object 10">
            <a:extLst>
              <a:ext uri="{FF2B5EF4-FFF2-40B4-BE49-F238E27FC236}">
                <a16:creationId xmlns:a16="http://schemas.microsoft.com/office/drawing/2014/main" id="{27C4C0B7-6C5E-CA43-90BC-6AC93F73CC00}"/>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Assumptions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10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6C6D27-9DF5-C241-A0C7-6FC53F2E4545}"/>
              </a:ext>
            </a:extLst>
          </p:cNvPr>
          <p:cNvPicPr>
            <a:picLocks noChangeAspect="1"/>
          </p:cNvPicPr>
          <p:nvPr/>
        </p:nvPicPr>
        <p:blipFill>
          <a:blip r:embed="rId3"/>
          <a:stretch>
            <a:fillRect/>
          </a:stretch>
        </p:blipFill>
        <p:spPr>
          <a:xfrm>
            <a:off x="1436746" y="177229"/>
            <a:ext cx="9318507" cy="6503541"/>
          </a:xfrm>
          <a:prstGeom prst="rect">
            <a:avLst/>
          </a:prstGeom>
        </p:spPr>
      </p:pic>
    </p:spTree>
    <p:extLst>
      <p:ext uri="{BB962C8B-B14F-4D97-AF65-F5344CB8AC3E}">
        <p14:creationId xmlns:p14="http://schemas.microsoft.com/office/powerpoint/2010/main" val="201137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823687" y="121557"/>
            <a:ext cx="10329730" cy="6736444"/>
          </a:xfrm>
          <a:prstGeom prst="rect">
            <a:avLst/>
          </a:prstGeom>
          <a:noFill/>
          <a:ln>
            <a:noFill/>
          </a:ln>
        </p:spPr>
      </p:pic>
    </p:spTree>
    <p:extLst>
      <p:ext uri="{BB962C8B-B14F-4D97-AF65-F5344CB8AC3E}">
        <p14:creationId xmlns:p14="http://schemas.microsoft.com/office/powerpoint/2010/main" val="142543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08CCD-BF02-7245-81B2-82E59C4F3BC6}"/>
              </a:ext>
            </a:extLst>
          </p:cNvPr>
          <p:cNvPicPr>
            <a:picLocks noChangeAspect="1"/>
          </p:cNvPicPr>
          <p:nvPr/>
        </p:nvPicPr>
        <p:blipFill>
          <a:blip r:embed="rId3"/>
          <a:stretch>
            <a:fillRect/>
          </a:stretch>
        </p:blipFill>
        <p:spPr>
          <a:xfrm>
            <a:off x="1575378" y="1372019"/>
            <a:ext cx="9041245" cy="9777636"/>
          </a:xfrm>
          <a:prstGeom prst="rect">
            <a:avLst/>
          </a:prstGeom>
        </p:spPr>
      </p:pic>
      <p:sp>
        <p:nvSpPr>
          <p:cNvPr id="3" name="object 10">
            <a:extLst>
              <a:ext uri="{FF2B5EF4-FFF2-40B4-BE49-F238E27FC236}">
                <a16:creationId xmlns:a16="http://schemas.microsoft.com/office/drawing/2014/main" id="{ADFBFE7B-5B4F-1142-83D1-8C175C0EAEA1}"/>
              </a:ext>
            </a:extLst>
          </p:cNvPr>
          <p:cNvSpPr txBox="1"/>
          <p:nvPr/>
        </p:nvSpPr>
        <p:spPr>
          <a:xfrm>
            <a:off x="1" y="682728"/>
            <a:ext cx="12192000"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Custom-build the last 10% of your LIS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05050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09014" y="1830411"/>
            <a:ext cx="8797504" cy="1008482"/>
          </a:xfrm>
        </p:spPr>
        <p:txBody>
          <a:bodyPr>
            <a:normAutofit/>
          </a:bodyPr>
          <a:lstStyle/>
          <a:p>
            <a:pPr marL="0" indent="0">
              <a:buNone/>
            </a:pPr>
            <a:r>
              <a:rPr lang="en-US" sz="2400" dirty="0"/>
              <a:t>Analyzing data with </a:t>
            </a:r>
            <a:r>
              <a:rPr lang="en-US" sz="2400" b="1" dirty="0"/>
              <a:t>Excel </a:t>
            </a:r>
            <a:r>
              <a:rPr lang="en-US" sz="2400" dirty="0"/>
              <a:t>can </a:t>
            </a:r>
            <a:r>
              <a:rPr lang="en-US" sz="2400" b="1" dirty="0"/>
              <a:t>compromise data quality </a:t>
            </a:r>
            <a:r>
              <a:rPr lang="en-US" sz="2400" dirty="0"/>
              <a:t>that may lead to </a:t>
            </a:r>
            <a:r>
              <a:rPr lang="en-US" sz="2400" b="1" dirty="0"/>
              <a:t>patient harm</a:t>
            </a:r>
            <a:r>
              <a:rPr lang="en-US" sz="2400" dirty="0"/>
              <a:t>.</a:t>
            </a:r>
          </a:p>
          <a:p>
            <a:pPr marL="0" indent="0">
              <a:buNone/>
            </a:pPr>
            <a:endParaRPr lang="en-US" sz="28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AB1C1E1A-96DF-6647-B111-C6EB9063F9A1}"/>
              </a:ext>
            </a:extLst>
          </p:cNvPr>
          <p:cNvPicPr>
            <a:picLocks noChangeAspect="1"/>
          </p:cNvPicPr>
          <p:nvPr/>
        </p:nvPicPr>
        <p:blipFill>
          <a:blip r:embed="rId3"/>
          <a:stretch>
            <a:fillRect/>
          </a:stretch>
        </p:blipFill>
        <p:spPr>
          <a:xfrm>
            <a:off x="851955" y="2987106"/>
            <a:ext cx="1902692" cy="944175"/>
          </a:xfrm>
          <a:prstGeom prst="rect">
            <a:avLst/>
          </a:prstGeom>
        </p:spPr>
      </p:pic>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4">
            <a:alphaModFix/>
          </a:blip>
          <a:srcRect/>
          <a:stretch/>
        </p:blipFill>
        <p:spPr>
          <a:xfrm>
            <a:off x="1250161" y="4067282"/>
            <a:ext cx="1030813" cy="1162082"/>
          </a:xfrm>
          <a:prstGeom prst="rect">
            <a:avLst/>
          </a:prstGeom>
          <a:noFill/>
          <a:ln>
            <a:noFill/>
          </a:ln>
        </p:spPr>
      </p:pic>
      <p:pic>
        <p:nvPicPr>
          <p:cNvPr id="6" name="Picture 5">
            <a:extLst>
              <a:ext uri="{FF2B5EF4-FFF2-40B4-BE49-F238E27FC236}">
                <a16:creationId xmlns:a16="http://schemas.microsoft.com/office/drawing/2014/main" id="{43857D67-66CE-304E-8890-00C17FDC3297}"/>
              </a:ext>
            </a:extLst>
          </p:cNvPr>
          <p:cNvPicPr>
            <a:picLocks noChangeAspect="1"/>
          </p:cNvPicPr>
          <p:nvPr/>
        </p:nvPicPr>
        <p:blipFill>
          <a:blip r:embed="rId5"/>
          <a:stretch>
            <a:fillRect/>
          </a:stretch>
        </p:blipFill>
        <p:spPr>
          <a:xfrm>
            <a:off x="851956" y="1830411"/>
            <a:ext cx="1902691" cy="907706"/>
          </a:xfrm>
          <a:prstGeom prst="rect">
            <a:avLst/>
          </a:prstGeom>
        </p:spPr>
      </p:pic>
      <p:pic>
        <p:nvPicPr>
          <p:cNvPr id="8" name="Picture 7">
            <a:extLst>
              <a:ext uri="{FF2B5EF4-FFF2-40B4-BE49-F238E27FC236}">
                <a16:creationId xmlns:a16="http://schemas.microsoft.com/office/drawing/2014/main" id="{2D920433-8715-7248-A129-6395F1F217EA}"/>
              </a:ext>
            </a:extLst>
          </p:cNvPr>
          <p:cNvPicPr>
            <a:picLocks noChangeAspect="1"/>
          </p:cNvPicPr>
          <p:nvPr/>
        </p:nvPicPr>
        <p:blipFill>
          <a:blip r:embed="rId6"/>
          <a:stretch>
            <a:fillRect/>
          </a:stretch>
        </p:blipFill>
        <p:spPr>
          <a:xfrm>
            <a:off x="755912" y="5608371"/>
            <a:ext cx="2019310" cy="944175"/>
          </a:xfrm>
          <a:prstGeom prst="rect">
            <a:avLst/>
          </a:prstGeom>
        </p:spPr>
      </p:pic>
      <p:sp>
        <p:nvSpPr>
          <p:cNvPr id="9" name="Rectangle 8">
            <a:extLst>
              <a:ext uri="{FF2B5EF4-FFF2-40B4-BE49-F238E27FC236}">
                <a16:creationId xmlns:a16="http://schemas.microsoft.com/office/drawing/2014/main" id="{C714E138-7689-EB40-90B0-8482347265F8}"/>
              </a:ext>
            </a:extLst>
          </p:cNvPr>
          <p:cNvSpPr/>
          <p:nvPr/>
        </p:nvSpPr>
        <p:spPr>
          <a:xfrm>
            <a:off x="3009014" y="2987106"/>
            <a:ext cx="8331031" cy="830997"/>
          </a:xfrm>
          <a:prstGeom prst="rect">
            <a:avLst/>
          </a:prstGeom>
        </p:spPr>
        <p:txBody>
          <a:bodyPr wrap="square">
            <a:spAutoFit/>
          </a:bodyPr>
          <a:lstStyle/>
          <a:p>
            <a:r>
              <a:rPr lang="en-US" sz="2400" dirty="0"/>
              <a:t>A </a:t>
            </a:r>
            <a:r>
              <a:rPr lang="en-US" sz="2400" b="1" dirty="0"/>
              <a:t>reproducible workflow </a:t>
            </a:r>
            <a:r>
              <a:rPr lang="en-US" sz="2400" dirty="0"/>
              <a:t>can improve confidence in the validity of an analysis.</a:t>
            </a:r>
          </a:p>
        </p:txBody>
      </p:sp>
      <p:sp>
        <p:nvSpPr>
          <p:cNvPr id="10" name="Rectangle 9">
            <a:extLst>
              <a:ext uri="{FF2B5EF4-FFF2-40B4-BE49-F238E27FC236}">
                <a16:creationId xmlns:a16="http://schemas.microsoft.com/office/drawing/2014/main" id="{E41BA39A-79A1-4348-82D9-AB67A309BD7C}"/>
              </a:ext>
            </a:extLst>
          </p:cNvPr>
          <p:cNvSpPr/>
          <p:nvPr/>
        </p:nvSpPr>
        <p:spPr>
          <a:xfrm>
            <a:off x="3009014" y="4067282"/>
            <a:ext cx="8331031" cy="1200329"/>
          </a:xfrm>
          <a:prstGeom prst="rect">
            <a:avLst/>
          </a:prstGeom>
        </p:spPr>
        <p:txBody>
          <a:bodyPr wrap="square">
            <a:spAutoFit/>
          </a:bodyPr>
          <a:lstStyle/>
          <a:p>
            <a:r>
              <a:rPr lang="en-US" sz="2400" dirty="0"/>
              <a:t>The </a:t>
            </a:r>
            <a:r>
              <a:rPr lang="en-US" sz="2400" b="1" dirty="0"/>
              <a:t>computational document</a:t>
            </a:r>
            <a:r>
              <a:rPr lang="en-US" sz="2400" dirty="0"/>
              <a:t> is the substrate of reproducible workflows. </a:t>
            </a:r>
            <a:r>
              <a:rPr lang="en-US" sz="2400" b="1" dirty="0"/>
              <a:t>R Markdown</a:t>
            </a:r>
            <a:r>
              <a:rPr lang="en-US" sz="2400" dirty="0"/>
              <a:t> is computational document format commonly used in lab medicine.</a:t>
            </a:r>
            <a:endParaRPr lang="en-US" sz="2400" b="1" dirty="0"/>
          </a:p>
        </p:txBody>
      </p:sp>
      <p:sp>
        <p:nvSpPr>
          <p:cNvPr id="12" name="Rectangle 11">
            <a:extLst>
              <a:ext uri="{FF2B5EF4-FFF2-40B4-BE49-F238E27FC236}">
                <a16:creationId xmlns:a16="http://schemas.microsoft.com/office/drawing/2014/main" id="{383785DE-FF70-384B-B2B8-20E00D54D450}"/>
              </a:ext>
            </a:extLst>
          </p:cNvPr>
          <p:cNvSpPr/>
          <p:nvPr/>
        </p:nvSpPr>
        <p:spPr>
          <a:xfrm>
            <a:off x="3009014" y="5516790"/>
            <a:ext cx="8331031" cy="1200329"/>
          </a:xfrm>
          <a:prstGeom prst="rect">
            <a:avLst/>
          </a:prstGeom>
        </p:spPr>
        <p:txBody>
          <a:bodyPr wrap="square">
            <a:spAutoFit/>
          </a:bodyPr>
          <a:lstStyle/>
          <a:p>
            <a:r>
              <a:rPr lang="en-US" sz="2400" b="1" dirty="0"/>
              <a:t>Dashboards</a:t>
            </a:r>
            <a:r>
              <a:rPr lang="en-US" sz="2400" dirty="0"/>
              <a:t> can support lab operations and can be written on R Markdown. Knowledge of R Markdown can help lab leaders build more effective dashboards.</a:t>
            </a:r>
            <a:endParaRPr lang="en-US" sz="2400" b="1" dirty="0"/>
          </a:p>
        </p:txBody>
      </p:sp>
    </p:spTree>
    <p:extLst>
      <p:ext uri="{BB962C8B-B14F-4D97-AF65-F5344CB8AC3E}">
        <p14:creationId xmlns:p14="http://schemas.microsoft.com/office/powerpoint/2010/main" val="36301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10577461" cy="4933507"/>
          </a:xfrm>
        </p:spPr>
        <p:txBody>
          <a:bodyPr>
            <a:normAutofit/>
          </a:bodyPr>
          <a:lstStyle/>
          <a:p>
            <a:pPr marL="0" indent="0">
              <a:buNone/>
            </a:pPr>
            <a:r>
              <a:rPr lang="en-US" sz="2400" dirty="0"/>
              <a:t>Which one of the following statements is </a:t>
            </a:r>
            <a:r>
              <a:rPr lang="en-US" sz="2400" b="1" dirty="0"/>
              <a:t>NOT</a:t>
            </a:r>
            <a:r>
              <a:rPr lang="en-US" sz="2400" dirty="0"/>
              <a:t> true?</a:t>
            </a:r>
            <a:br>
              <a:rPr lang="en-US" sz="2400" dirty="0"/>
            </a:br>
            <a:endParaRPr lang="en-US" sz="2400" dirty="0"/>
          </a:p>
          <a:p>
            <a:pPr marL="914400" indent="-914400">
              <a:buFont typeface="+mj-lt"/>
              <a:buAutoNum type="alphaUcPeriod"/>
            </a:pPr>
            <a:r>
              <a:rPr lang="en-US" sz="2400" b="1" dirty="0"/>
              <a:t>R</a:t>
            </a:r>
            <a:r>
              <a:rPr lang="en-US" sz="2400" dirty="0"/>
              <a:t> is a </a:t>
            </a:r>
            <a:r>
              <a:rPr lang="en-US" sz="2400" b="1" dirty="0"/>
              <a:t>programming language </a:t>
            </a:r>
            <a:r>
              <a:rPr lang="en-US" sz="2400" dirty="0"/>
              <a:t>for data analysis, and </a:t>
            </a:r>
            <a:r>
              <a:rPr lang="en-US" sz="2400" b="1" dirty="0"/>
              <a:t>R Markdown </a:t>
            </a:r>
            <a:r>
              <a:rPr lang="en-US" sz="2400" dirty="0"/>
              <a:t>allows documenting and presenting the </a:t>
            </a:r>
            <a:r>
              <a:rPr lang="en-US" sz="2400" b="1" dirty="0"/>
              <a:t>reasoning</a:t>
            </a:r>
            <a:r>
              <a:rPr lang="en-US" sz="2400" dirty="0"/>
              <a:t>, </a:t>
            </a:r>
            <a:r>
              <a:rPr lang="en-US" sz="2400" b="1" dirty="0"/>
              <a:t>code</a:t>
            </a:r>
            <a:r>
              <a:rPr lang="en-US" sz="2400" dirty="0"/>
              <a:t>, and </a:t>
            </a:r>
            <a:r>
              <a:rPr lang="en-US" sz="2400" b="1" dirty="0"/>
              <a:t>results</a:t>
            </a:r>
            <a:r>
              <a:rPr lang="en-US" sz="2400" dirty="0"/>
              <a:t> of an analysis.</a:t>
            </a:r>
          </a:p>
          <a:p>
            <a:pPr marL="914400" indent="-914400">
              <a:buFont typeface="+mj-lt"/>
              <a:buAutoNum type="alphaUcPeriod"/>
            </a:pPr>
            <a:r>
              <a:rPr lang="en-US" sz="2400" dirty="0"/>
              <a:t>The “</a:t>
            </a:r>
            <a:r>
              <a:rPr lang="en-US" sz="2400" b="1" dirty="0"/>
              <a:t>Understand</a:t>
            </a:r>
            <a:r>
              <a:rPr lang="en-US" sz="2400" dirty="0"/>
              <a:t>” </a:t>
            </a:r>
            <a:r>
              <a:rPr lang="en-US" sz="2400" b="1" dirty="0"/>
              <a:t>cycle </a:t>
            </a:r>
            <a:r>
              <a:rPr lang="en-US" sz="2400" dirty="0"/>
              <a:t>describes the iterative process of data analysis in which data are repeatedly </a:t>
            </a:r>
            <a:r>
              <a:rPr lang="en-US" sz="2400" b="1" dirty="0"/>
              <a:t>tidied</a:t>
            </a:r>
            <a:r>
              <a:rPr lang="en-US" sz="2400" dirty="0"/>
              <a:t>, </a:t>
            </a:r>
            <a:r>
              <a:rPr lang="en-US" sz="2400" b="1" dirty="0"/>
              <a:t>visualized</a:t>
            </a:r>
            <a:r>
              <a:rPr lang="en-US" sz="2400" dirty="0"/>
              <a:t>, and </a:t>
            </a:r>
            <a:r>
              <a:rPr lang="en-US" sz="2400" b="1" dirty="0"/>
              <a:t>modeled</a:t>
            </a:r>
            <a:r>
              <a:rPr lang="en-US" sz="2400" dirty="0"/>
              <a:t>.</a:t>
            </a:r>
          </a:p>
          <a:p>
            <a:pPr marL="914400" indent="-914400">
              <a:buFont typeface="+mj-lt"/>
              <a:buAutoNum type="alphaUcPeriod"/>
            </a:pPr>
            <a:r>
              <a:rPr lang="en-US" sz="2400" dirty="0"/>
              <a:t>In R Markdown, </a:t>
            </a:r>
            <a:r>
              <a:rPr lang="en-US" sz="2400" b="1" dirty="0"/>
              <a:t>one hashtag </a:t>
            </a:r>
            <a:r>
              <a:rPr lang="en-US" sz="2400" dirty="0"/>
              <a:t>(#) at the beginning of the line signifies a </a:t>
            </a:r>
            <a:r>
              <a:rPr lang="en-US" sz="2400" b="1" dirty="0"/>
              <a:t>large</a:t>
            </a:r>
            <a:r>
              <a:rPr lang="en-US" sz="2400" dirty="0"/>
              <a:t> (“level 1”) header line, and </a:t>
            </a:r>
            <a:r>
              <a:rPr lang="en-US" sz="2400" b="1" dirty="0"/>
              <a:t>two hashtags </a:t>
            </a:r>
            <a:r>
              <a:rPr lang="en-US" sz="2400" dirty="0"/>
              <a:t>(##) a </a:t>
            </a:r>
            <a:r>
              <a:rPr lang="en-US" sz="2400" b="1" dirty="0"/>
              <a:t>smaller</a:t>
            </a:r>
            <a:r>
              <a:rPr lang="en-US" sz="2400" dirty="0"/>
              <a:t> (“level 2”) header.</a:t>
            </a:r>
          </a:p>
          <a:p>
            <a:pPr marL="914400" indent="-914400">
              <a:buFont typeface="+mj-lt"/>
              <a:buAutoNum type="alphaUcPeriod"/>
            </a:pPr>
            <a:r>
              <a:rPr lang="en-US" sz="2400" dirty="0"/>
              <a:t>Both B and C</a:t>
            </a:r>
          </a:p>
          <a:p>
            <a:pPr marL="0" indent="0">
              <a:buNone/>
            </a:pPr>
            <a:endParaRPr lang="en-US" sz="2600" dirty="0"/>
          </a:p>
        </p:txBody>
      </p:sp>
      <p:grpSp>
        <p:nvGrpSpPr>
          <p:cNvPr id="8" name="Group 7">
            <a:extLst>
              <a:ext uri="{FF2B5EF4-FFF2-40B4-BE49-F238E27FC236}">
                <a16:creationId xmlns:a16="http://schemas.microsoft.com/office/drawing/2014/main" id="{A91043DC-D68B-DA44-AABE-DA1AC621827C}"/>
              </a:ext>
            </a:extLst>
          </p:cNvPr>
          <p:cNvGrpSpPr/>
          <p:nvPr/>
        </p:nvGrpSpPr>
        <p:grpSpPr>
          <a:xfrm>
            <a:off x="935667" y="2844380"/>
            <a:ext cx="535205" cy="3077450"/>
            <a:chOff x="935666" y="2626664"/>
            <a:chExt cx="744278" cy="4279633"/>
          </a:xfrm>
        </p:grpSpPr>
        <p:sp>
          <p:nvSpPr>
            <p:cNvPr id="4" name="Folded Corner 3">
              <a:extLst>
                <a:ext uri="{FF2B5EF4-FFF2-40B4-BE49-F238E27FC236}">
                  <a16:creationId xmlns:a16="http://schemas.microsoft.com/office/drawing/2014/main" id="{F6971452-3F25-7549-B772-6965FC84024A}"/>
                </a:ext>
              </a:extLst>
            </p:cNvPr>
            <p:cNvSpPr/>
            <p:nvPr/>
          </p:nvSpPr>
          <p:spPr>
            <a:xfrm>
              <a:off x="935666" y="2626664"/>
              <a:ext cx="744278" cy="78681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endParaRPr lang="en-US" dirty="0">
                <a:solidFill>
                  <a:schemeClr val="tx1"/>
                </a:solidFill>
              </a:endParaRPr>
            </a:p>
          </p:txBody>
        </p:sp>
        <p:sp>
          <p:nvSpPr>
            <p:cNvPr id="5" name="Folded Corner 4">
              <a:extLst>
                <a:ext uri="{FF2B5EF4-FFF2-40B4-BE49-F238E27FC236}">
                  <a16:creationId xmlns:a16="http://schemas.microsoft.com/office/drawing/2014/main" id="{44450ABD-E7F2-5E4B-BE7D-05A730CB117A}"/>
                </a:ext>
              </a:extLst>
            </p:cNvPr>
            <p:cNvSpPr/>
            <p:nvPr/>
          </p:nvSpPr>
          <p:spPr>
            <a:xfrm>
              <a:off x="935666" y="3777129"/>
              <a:ext cx="744278" cy="786810"/>
            </a:xfrm>
            <a:prstGeom prst="foldedCorner">
              <a:avLst/>
            </a:prstGeom>
            <a:solidFill>
              <a:srgbClr val="FF85FF"/>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endParaRPr lang="en-US" dirty="0">
                <a:solidFill>
                  <a:schemeClr val="tx1"/>
                </a:solidFill>
              </a:endParaRPr>
            </a:p>
          </p:txBody>
        </p:sp>
        <p:sp>
          <p:nvSpPr>
            <p:cNvPr id="6" name="Folded Corner 5">
              <a:extLst>
                <a:ext uri="{FF2B5EF4-FFF2-40B4-BE49-F238E27FC236}">
                  <a16:creationId xmlns:a16="http://schemas.microsoft.com/office/drawing/2014/main" id="{3FCD00A8-B8FC-7C4A-89CA-13FCB68F0F79}"/>
                </a:ext>
              </a:extLst>
            </p:cNvPr>
            <p:cNvSpPr/>
            <p:nvPr/>
          </p:nvSpPr>
          <p:spPr>
            <a:xfrm>
              <a:off x="935666" y="4948308"/>
              <a:ext cx="744278" cy="786810"/>
            </a:xfrm>
            <a:prstGeom prst="foldedCorner">
              <a:avLst/>
            </a:prstGeom>
            <a:solidFill>
              <a:srgbClr val="FFFF00"/>
            </a:solidFill>
            <a:ln>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dirty="0">
                <a:solidFill>
                  <a:schemeClr val="tx1"/>
                </a:solidFill>
              </a:endParaRPr>
            </a:p>
          </p:txBody>
        </p:sp>
        <p:sp>
          <p:nvSpPr>
            <p:cNvPr id="7" name="Folded Corner 6">
              <a:extLst>
                <a:ext uri="{FF2B5EF4-FFF2-40B4-BE49-F238E27FC236}">
                  <a16:creationId xmlns:a16="http://schemas.microsoft.com/office/drawing/2014/main" id="{83270C25-7203-6147-BDC9-9C4C30FA3C8B}"/>
                </a:ext>
              </a:extLst>
            </p:cNvPr>
            <p:cNvSpPr/>
            <p:nvPr/>
          </p:nvSpPr>
          <p:spPr>
            <a:xfrm>
              <a:off x="935666" y="6119487"/>
              <a:ext cx="744278" cy="786810"/>
            </a:xfrm>
            <a:prstGeom prst="foldedCorner">
              <a:avLst/>
            </a:prstGeom>
            <a:solidFill>
              <a:srgbClr val="FFC000"/>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endParaRPr lang="en-US" dirty="0">
                <a:solidFill>
                  <a:schemeClr val="tx1"/>
                </a:solidFill>
              </a:endParaRPr>
            </a:p>
          </p:txBody>
        </p:sp>
      </p:grpSp>
    </p:spTree>
    <p:extLst>
      <p:ext uri="{BB962C8B-B14F-4D97-AF65-F5344CB8AC3E}">
        <p14:creationId xmlns:p14="http://schemas.microsoft.com/office/powerpoint/2010/main" val="4154682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524-22CC-4A45-8822-7AE73916BC53}"/>
              </a:ext>
            </a:extLst>
          </p:cNvPr>
          <p:cNvSpPr>
            <a:spLocks noGrp="1"/>
          </p:cNvSpPr>
          <p:nvPr>
            <p:ph type="title"/>
          </p:nvPr>
        </p:nvSpPr>
        <p:spPr/>
        <p:txBody>
          <a:bodyPr/>
          <a:lstStyle/>
          <a:p>
            <a:r>
              <a:rPr lang="en-US" dirty="0">
                <a:latin typeface="+mn-lt"/>
              </a:rPr>
              <a:t>R Markdown Practice</a:t>
            </a:r>
          </a:p>
        </p:txBody>
      </p:sp>
    </p:spTree>
    <p:extLst>
      <p:ext uri="{BB962C8B-B14F-4D97-AF65-F5344CB8AC3E}">
        <p14:creationId xmlns:p14="http://schemas.microsoft.com/office/powerpoint/2010/main" val="2157727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5CEC470-632F-5D4F-977A-FC51A9DFD169}"/>
              </a:ext>
            </a:extLst>
          </p:cNvPr>
          <p:cNvGrpSpPr/>
          <p:nvPr/>
        </p:nvGrpSpPr>
        <p:grpSpPr>
          <a:xfrm>
            <a:off x="6666926" y="1336467"/>
            <a:ext cx="4988210" cy="1261885"/>
            <a:chOff x="1322364" y="4694107"/>
            <a:chExt cx="1503814" cy="970075"/>
          </a:xfrm>
        </p:grpSpPr>
        <p:sp>
          <p:nvSpPr>
            <p:cNvPr id="6" name="Rounded Rectangular Callout 5">
              <a:extLst>
                <a:ext uri="{FF2B5EF4-FFF2-40B4-BE49-F238E27FC236}">
                  <a16:creationId xmlns:a16="http://schemas.microsoft.com/office/drawing/2014/main" id="{C3E64D08-0321-F54A-8D50-36D9B4BF2CF8}"/>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BD4F02-9A1C-8344-A133-C9AB9B9F6FBD}"/>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done with this step!</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04C34510-3487-714D-9E05-87CC64523758}"/>
              </a:ext>
            </a:extLst>
          </p:cNvPr>
          <p:cNvGrpSpPr/>
          <p:nvPr/>
        </p:nvGrpSpPr>
        <p:grpSpPr>
          <a:xfrm>
            <a:off x="6666926" y="4051959"/>
            <a:ext cx="4988210" cy="1261884"/>
            <a:chOff x="1322364" y="4694107"/>
            <a:chExt cx="1503814" cy="970074"/>
          </a:xfrm>
        </p:grpSpPr>
        <p:sp>
          <p:nvSpPr>
            <p:cNvPr id="9" name="Rounded Rectangular Callout 8">
              <a:extLst>
                <a:ext uri="{FF2B5EF4-FFF2-40B4-BE49-F238E27FC236}">
                  <a16:creationId xmlns:a16="http://schemas.microsoft.com/office/drawing/2014/main" id="{F1CFCCB5-A155-044F-AAF9-7AF192C705DA}"/>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55F506-A50B-2D43-B7DC-8011EA7AE2EC}"/>
                </a:ext>
              </a:extLst>
            </p:cNvPr>
            <p:cNvSpPr txBox="1"/>
            <p:nvPr/>
          </p:nvSpPr>
          <p:spPr>
            <a:xfrm>
              <a:off x="1322364" y="4694107"/>
              <a:ext cx="1503814" cy="970074"/>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I’m stuck, please assist.</a:t>
              </a:r>
            </a:p>
            <a:p>
              <a:pPr algn="ctr"/>
              <a:endParaRPr lang="en-US" dirty="0">
                <a:solidFill>
                  <a:schemeClr val="bg1"/>
                </a:solidFill>
              </a:endParaRPr>
            </a:p>
          </p:txBody>
        </p:sp>
      </p:grpSp>
      <p:pic>
        <p:nvPicPr>
          <p:cNvPr id="2" name="Picture 1">
            <a:extLst>
              <a:ext uri="{FF2B5EF4-FFF2-40B4-BE49-F238E27FC236}">
                <a16:creationId xmlns:a16="http://schemas.microsoft.com/office/drawing/2014/main" id="{17836238-D2DE-554C-BED6-ACDF34BD29D3}"/>
              </a:ext>
            </a:extLst>
          </p:cNvPr>
          <p:cNvPicPr>
            <a:picLocks noChangeAspect="1"/>
          </p:cNvPicPr>
          <p:nvPr/>
        </p:nvPicPr>
        <p:blipFill>
          <a:blip r:embed="rId3"/>
          <a:stretch>
            <a:fillRect/>
          </a:stretch>
        </p:blipFill>
        <p:spPr>
          <a:xfrm>
            <a:off x="1885951" y="981721"/>
            <a:ext cx="2652712" cy="2357966"/>
          </a:xfrm>
          <a:prstGeom prst="rect">
            <a:avLst/>
          </a:prstGeom>
        </p:spPr>
      </p:pic>
      <p:pic>
        <p:nvPicPr>
          <p:cNvPr id="11" name="Picture 10">
            <a:extLst>
              <a:ext uri="{FF2B5EF4-FFF2-40B4-BE49-F238E27FC236}">
                <a16:creationId xmlns:a16="http://schemas.microsoft.com/office/drawing/2014/main" id="{9CF1A998-6B43-F64A-8CD5-CCB0100894F8}"/>
              </a:ext>
            </a:extLst>
          </p:cNvPr>
          <p:cNvPicPr>
            <a:picLocks noChangeAspect="1"/>
          </p:cNvPicPr>
          <p:nvPr/>
        </p:nvPicPr>
        <p:blipFill>
          <a:blip r:embed="rId4"/>
          <a:stretch>
            <a:fillRect/>
          </a:stretch>
        </p:blipFill>
        <p:spPr>
          <a:xfrm>
            <a:off x="1885951" y="3803650"/>
            <a:ext cx="2652712" cy="2652712"/>
          </a:xfrm>
          <a:prstGeom prst="rect">
            <a:avLst/>
          </a:prstGeom>
        </p:spPr>
      </p:pic>
    </p:spTree>
    <p:extLst>
      <p:ext uri="{BB962C8B-B14F-4D97-AF65-F5344CB8AC3E}">
        <p14:creationId xmlns:p14="http://schemas.microsoft.com/office/powerpoint/2010/main" val="897193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2FBFD-E282-A849-8D75-AA690B2C6E43}"/>
              </a:ext>
            </a:extLst>
          </p:cNvPr>
          <p:cNvPicPr>
            <a:picLocks noChangeAspect="1"/>
          </p:cNvPicPr>
          <p:nvPr/>
        </p:nvPicPr>
        <p:blipFill>
          <a:blip r:embed="rId3"/>
          <a:stretch>
            <a:fillRect/>
          </a:stretch>
        </p:blipFill>
        <p:spPr>
          <a:xfrm>
            <a:off x="-1" y="2049128"/>
            <a:ext cx="12192000" cy="6146484"/>
          </a:xfrm>
          <a:prstGeom prst="rect">
            <a:avLst/>
          </a:prstGeom>
        </p:spPr>
      </p:pic>
      <p:sp>
        <p:nvSpPr>
          <p:cNvPr id="3" name="object 10">
            <a:extLst>
              <a:ext uri="{FF2B5EF4-FFF2-40B4-BE49-F238E27FC236}">
                <a16:creationId xmlns:a16="http://schemas.microsoft.com/office/drawing/2014/main" id="{F540829E-1B13-2748-9A87-1E60BE0F4B0F}"/>
              </a:ext>
            </a:extLst>
          </p:cNvPr>
          <p:cNvSpPr txBox="1"/>
          <p:nvPr/>
        </p:nvSpPr>
        <p:spPr>
          <a:xfrm>
            <a:off x="1" y="682728"/>
            <a:ext cx="12192000" cy="1366400"/>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Point your browser to: </a:t>
            </a:r>
          </a:p>
          <a:p>
            <a:pPr marL="12700" algn="ctr">
              <a:lnSpc>
                <a:spcPct val="100000"/>
              </a:lnSpc>
              <a:spcBef>
                <a:spcPts val="95"/>
              </a:spcBef>
            </a:pPr>
            <a:r>
              <a:rPr lang="en-US" sz="4400" spc="-5" dirty="0" err="1">
                <a:solidFill>
                  <a:srgbClr val="0070C0"/>
                </a:solidFill>
                <a:latin typeface="Monaco" pitchFamily="2" charset="77"/>
                <a:cs typeface="Helvetica Neue"/>
              </a:rPr>
              <a:t>uams.r-training.cloud</a:t>
            </a:r>
            <a:endParaRPr sz="4400" dirty="0">
              <a:solidFill>
                <a:srgbClr val="0070C0"/>
              </a:solidFill>
              <a:latin typeface="Monaco" pitchFamily="2" charset="77"/>
              <a:cs typeface="Helvetica Neue"/>
            </a:endParaRPr>
          </a:p>
        </p:txBody>
      </p:sp>
      <p:sp>
        <p:nvSpPr>
          <p:cNvPr id="4" name="Rectangle 3">
            <a:extLst>
              <a:ext uri="{FF2B5EF4-FFF2-40B4-BE49-F238E27FC236}">
                <a16:creationId xmlns:a16="http://schemas.microsoft.com/office/drawing/2014/main" id="{34B8C1B4-8D91-3647-A317-88D15C4958CF}"/>
              </a:ext>
            </a:extLst>
          </p:cNvPr>
          <p:cNvSpPr/>
          <p:nvPr/>
        </p:nvSpPr>
        <p:spPr>
          <a:xfrm>
            <a:off x="4315666" y="5523090"/>
            <a:ext cx="3993776" cy="1304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42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76DF0-1158-E940-AD53-46CF6C075724}"/>
              </a:ext>
            </a:extLst>
          </p:cNvPr>
          <p:cNvPicPr>
            <a:picLocks noChangeAspect="1"/>
          </p:cNvPicPr>
          <p:nvPr/>
        </p:nvPicPr>
        <p:blipFill>
          <a:blip r:embed="rId3"/>
          <a:stretch>
            <a:fillRect/>
          </a:stretch>
        </p:blipFill>
        <p:spPr>
          <a:xfrm>
            <a:off x="2820347" y="852675"/>
            <a:ext cx="6551306" cy="5862450"/>
          </a:xfrm>
          <a:prstGeom prst="rect">
            <a:avLst/>
          </a:prstGeom>
        </p:spPr>
      </p:pic>
      <p:grpSp>
        <p:nvGrpSpPr>
          <p:cNvPr id="4" name="Group 3">
            <a:extLst>
              <a:ext uri="{FF2B5EF4-FFF2-40B4-BE49-F238E27FC236}">
                <a16:creationId xmlns:a16="http://schemas.microsoft.com/office/drawing/2014/main" id="{A5A840E7-6FED-2E47-A55A-17EE678CE4DF}"/>
              </a:ext>
            </a:extLst>
          </p:cNvPr>
          <p:cNvGrpSpPr/>
          <p:nvPr/>
        </p:nvGrpSpPr>
        <p:grpSpPr>
          <a:xfrm>
            <a:off x="794331" y="3155907"/>
            <a:ext cx="3543874" cy="2068067"/>
            <a:chOff x="1322364" y="4703869"/>
            <a:chExt cx="1503814" cy="958362"/>
          </a:xfrm>
        </p:grpSpPr>
        <p:sp>
          <p:nvSpPr>
            <p:cNvPr id="5" name="Rounded Rectangular Callout 4">
              <a:extLst>
                <a:ext uri="{FF2B5EF4-FFF2-40B4-BE49-F238E27FC236}">
                  <a16:creationId xmlns:a16="http://schemas.microsoft.com/office/drawing/2014/main" id="{5927C2A8-4126-2743-9496-AA1244AADEAD}"/>
                </a:ext>
              </a:extLst>
            </p:cNvPr>
            <p:cNvSpPr/>
            <p:nvPr/>
          </p:nvSpPr>
          <p:spPr>
            <a:xfrm>
              <a:off x="1322364" y="4703869"/>
              <a:ext cx="1503814" cy="958362"/>
            </a:xfrm>
            <a:prstGeom prst="wedgeRoundRectCallout">
              <a:avLst>
                <a:gd name="adj1" fmla="val 70139"/>
                <a:gd name="adj2" fmla="val -2254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7286-524B-F545-B30E-348576CB05E2}"/>
                </a:ext>
              </a:extLst>
            </p:cNvPr>
            <p:cNvSpPr txBox="1"/>
            <p:nvPr/>
          </p:nvSpPr>
          <p:spPr>
            <a:xfrm>
              <a:off x="1322364" y="4772654"/>
              <a:ext cx="1503814" cy="812971"/>
            </a:xfrm>
            <a:prstGeom prst="rect">
              <a:avLst/>
            </a:prstGeom>
            <a:noFill/>
          </p:spPr>
          <p:txBody>
            <a:bodyPr wrap="square" rtlCol="0" anchor="ctr">
              <a:spAutoFit/>
            </a:bodyPr>
            <a:lstStyle/>
            <a:p>
              <a:pPr algn="ctr"/>
              <a:endParaRPr lang="en-US" sz="1200" dirty="0">
                <a:solidFill>
                  <a:schemeClr val="bg1"/>
                </a:solidFill>
              </a:endParaRPr>
            </a:p>
            <a:p>
              <a:pPr algn="ctr"/>
              <a:r>
                <a:rPr lang="en-US" sz="2800" dirty="0">
                  <a:solidFill>
                    <a:schemeClr val="bg1"/>
                  </a:solidFill>
                </a:rPr>
                <a:t>Find your login and password in the Teams chat and enter here</a:t>
              </a:r>
              <a:endParaRPr lang="en-US" dirty="0">
                <a:solidFill>
                  <a:schemeClr val="bg1"/>
                </a:solidFill>
              </a:endParaRPr>
            </a:p>
            <a:p>
              <a:pPr algn="ctr"/>
              <a:endParaRPr lang="en-US" sz="1200" dirty="0">
                <a:solidFill>
                  <a:schemeClr val="bg1"/>
                </a:solidFill>
              </a:endParaRPr>
            </a:p>
          </p:txBody>
        </p:sp>
      </p:grpSp>
    </p:spTree>
    <p:extLst>
      <p:ext uri="{BB962C8B-B14F-4D97-AF65-F5344CB8AC3E}">
        <p14:creationId xmlns:p14="http://schemas.microsoft.com/office/powerpoint/2010/main" val="1215384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8C29F-EB89-0B40-B73B-27883EA8C85E}"/>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48BBBBD-2FA6-7745-B4AC-AE23D153F79C}"/>
              </a:ext>
            </a:extLst>
          </p:cNvPr>
          <p:cNvGrpSpPr/>
          <p:nvPr/>
        </p:nvGrpSpPr>
        <p:grpSpPr>
          <a:xfrm>
            <a:off x="237118" y="2307638"/>
            <a:ext cx="3543874" cy="1877437"/>
            <a:chOff x="1322364" y="4457502"/>
            <a:chExt cx="1503814" cy="1443281"/>
          </a:xfrm>
        </p:grpSpPr>
        <p:sp>
          <p:nvSpPr>
            <p:cNvPr id="6" name="Rounded Rectangular Callout 5">
              <a:extLst>
                <a:ext uri="{FF2B5EF4-FFF2-40B4-BE49-F238E27FC236}">
                  <a16:creationId xmlns:a16="http://schemas.microsoft.com/office/drawing/2014/main" id="{B76BE220-351A-AB49-BBD4-1B6572233504}"/>
                </a:ext>
              </a:extLst>
            </p:cNvPr>
            <p:cNvSpPr/>
            <p:nvPr/>
          </p:nvSpPr>
          <p:spPr>
            <a:xfrm>
              <a:off x="1322364" y="4703869"/>
              <a:ext cx="1503814" cy="958362"/>
            </a:xfrm>
            <a:prstGeom prst="wedgeRoundRectCallout">
              <a:avLst>
                <a:gd name="adj1" fmla="val 38082"/>
                <a:gd name="adj2" fmla="val -14447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5ED2E2-B021-AF4A-B133-AF3D032119EA}"/>
                </a:ext>
              </a:extLst>
            </p:cNvPr>
            <p:cNvSpPr txBox="1"/>
            <p:nvPr/>
          </p:nvSpPr>
          <p:spPr>
            <a:xfrm>
              <a:off x="1322364" y="4457502"/>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New Document</a:t>
              </a:r>
              <a:endParaRPr lang="en-US" sz="2800"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90914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1235869" y="1830411"/>
            <a:ext cx="9720263" cy="4022725"/>
          </a:xfrm>
        </p:spPr>
        <p:txBody>
          <a:bodyPr>
            <a:normAutofit/>
          </a:bodyPr>
          <a:lstStyle/>
          <a:p>
            <a:pPr marL="452438" indent="-452438">
              <a:buFont typeface="Wingdings" pitchFamily="2" charset="2"/>
              <a:buChar char="v"/>
            </a:pPr>
            <a:r>
              <a:rPr lang="en-US" sz="2800" dirty="0"/>
              <a:t>Explain why analyzing data with </a:t>
            </a:r>
            <a:r>
              <a:rPr lang="en-US" sz="2800" b="1" dirty="0"/>
              <a:t>Excel </a:t>
            </a:r>
            <a:r>
              <a:rPr lang="en-US" sz="2800" dirty="0"/>
              <a:t>can </a:t>
            </a:r>
            <a:r>
              <a:rPr lang="en-US" sz="2800" b="1" dirty="0"/>
              <a:t>compromise data quality </a:t>
            </a:r>
            <a:r>
              <a:rPr lang="en-US" sz="2800" dirty="0"/>
              <a:t>that may lead to </a:t>
            </a:r>
            <a:r>
              <a:rPr lang="en-US" sz="2800" b="1" dirty="0"/>
              <a:t>patient harm</a:t>
            </a:r>
          </a:p>
          <a:p>
            <a:pPr marL="452438" indent="-452438">
              <a:buFont typeface="Wingdings" pitchFamily="2" charset="2"/>
              <a:buChar char="v"/>
            </a:pPr>
            <a:endParaRPr lang="en-US" sz="2800" dirty="0"/>
          </a:p>
          <a:p>
            <a:pPr marL="452438" indent="-452438">
              <a:buFont typeface="Wingdings" pitchFamily="2" charset="2"/>
              <a:buChar char="v"/>
            </a:pPr>
            <a:r>
              <a:rPr lang="en-US" sz="2800" dirty="0"/>
              <a:t>Describe key features of a </a:t>
            </a:r>
            <a:r>
              <a:rPr lang="en-US" sz="2800" b="1" dirty="0"/>
              <a:t>reproducible workflow </a:t>
            </a:r>
            <a:r>
              <a:rPr lang="en-US" sz="2800" dirty="0"/>
              <a:t>for data analysis</a:t>
            </a:r>
          </a:p>
          <a:p>
            <a:pPr marL="452438" indent="-452438">
              <a:buFont typeface="Wingdings" pitchFamily="2" charset="2"/>
              <a:buChar char="v"/>
            </a:pPr>
            <a:endParaRPr lang="en-US" sz="2800" dirty="0"/>
          </a:p>
          <a:p>
            <a:pPr marL="452438" indent="-452438">
              <a:buFont typeface="Wingdings" pitchFamily="2" charset="2"/>
              <a:buChar char="v"/>
            </a:pPr>
            <a:r>
              <a:rPr lang="en-US" sz="2800" dirty="0"/>
              <a:t>Learn how to compose a basic </a:t>
            </a:r>
            <a:r>
              <a:rPr lang="en-US" sz="2800" b="1" dirty="0"/>
              <a:t>computational document </a:t>
            </a:r>
            <a:r>
              <a:rPr lang="en-US" sz="2800" dirty="0"/>
              <a:t>written in </a:t>
            </a:r>
            <a:r>
              <a:rPr lang="en-US" sz="2800" b="1" dirty="0"/>
              <a:t>R Markdown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Objectives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7947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04BE7-201F-ED46-8377-125D75EFDBFF}"/>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99464A7D-AB71-D643-93E6-4FA51BAF5C2A}"/>
              </a:ext>
            </a:extLst>
          </p:cNvPr>
          <p:cNvGrpSpPr/>
          <p:nvPr/>
        </p:nvGrpSpPr>
        <p:grpSpPr>
          <a:xfrm>
            <a:off x="6343076" y="1426088"/>
            <a:ext cx="4988210" cy="1261885"/>
            <a:chOff x="1322364" y="4694107"/>
            <a:chExt cx="1503814" cy="970075"/>
          </a:xfrm>
        </p:grpSpPr>
        <p:sp>
          <p:nvSpPr>
            <p:cNvPr id="4" name="Rounded Rectangular Callout 3">
              <a:extLst>
                <a:ext uri="{FF2B5EF4-FFF2-40B4-BE49-F238E27FC236}">
                  <a16:creationId xmlns:a16="http://schemas.microsoft.com/office/drawing/2014/main" id="{338CB74C-F287-0546-BDF0-71E4A2A433EB}"/>
                </a:ext>
              </a:extLst>
            </p:cNvPr>
            <p:cNvSpPr/>
            <p:nvPr/>
          </p:nvSpPr>
          <p:spPr>
            <a:xfrm>
              <a:off x="1322364" y="4703869"/>
              <a:ext cx="1503814" cy="958362"/>
            </a:xfrm>
            <a:prstGeom prst="wedgeRoundRectCallout">
              <a:avLst>
                <a:gd name="adj1" fmla="val -90343"/>
                <a:gd name="adj2" fmla="val 27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237E0F-8E2E-6640-A7AF-CD99306EFB9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Select “R Markdown”</a:t>
              </a:r>
            </a:p>
            <a:p>
              <a:pPr algn="ctr"/>
              <a:endParaRPr lang="en-US" dirty="0">
                <a:solidFill>
                  <a:schemeClr val="bg1"/>
                </a:solidFill>
              </a:endParaRPr>
            </a:p>
          </p:txBody>
        </p:sp>
      </p:grpSp>
    </p:spTree>
    <p:extLst>
      <p:ext uri="{BB962C8B-B14F-4D97-AF65-F5344CB8AC3E}">
        <p14:creationId xmlns:p14="http://schemas.microsoft.com/office/powerpoint/2010/main" val="2477698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50F41-3C47-BD44-90D4-A26610B91239}"/>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3" name="Group 2">
            <a:extLst>
              <a:ext uri="{FF2B5EF4-FFF2-40B4-BE49-F238E27FC236}">
                <a16:creationId xmlns:a16="http://schemas.microsoft.com/office/drawing/2014/main" id="{08492D12-1583-3741-864A-A4BA5C413475}"/>
              </a:ext>
            </a:extLst>
          </p:cNvPr>
          <p:cNvGrpSpPr/>
          <p:nvPr/>
        </p:nvGrpSpPr>
        <p:grpSpPr>
          <a:xfrm>
            <a:off x="376963" y="5063340"/>
            <a:ext cx="4988210" cy="1261885"/>
            <a:chOff x="1322364" y="4694107"/>
            <a:chExt cx="1503814" cy="970075"/>
          </a:xfrm>
        </p:grpSpPr>
        <p:sp>
          <p:nvSpPr>
            <p:cNvPr id="4" name="Rounded Rectangular Callout 3">
              <a:extLst>
                <a:ext uri="{FF2B5EF4-FFF2-40B4-BE49-F238E27FC236}">
                  <a16:creationId xmlns:a16="http://schemas.microsoft.com/office/drawing/2014/main" id="{E891C3B5-FEBD-8948-B4C7-91DA57B4DBC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4DDCE-5F3A-E74D-B4D7-AF534E2A818E}"/>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“OK”</a:t>
              </a:r>
            </a:p>
            <a:p>
              <a:pPr algn="ctr"/>
              <a:endParaRPr lang="en-US" dirty="0">
                <a:solidFill>
                  <a:schemeClr val="bg1"/>
                </a:solidFill>
              </a:endParaRPr>
            </a:p>
          </p:txBody>
        </p:sp>
      </p:grpSp>
    </p:spTree>
    <p:extLst>
      <p:ext uri="{BB962C8B-B14F-4D97-AF65-F5344CB8AC3E}">
        <p14:creationId xmlns:p14="http://schemas.microsoft.com/office/powerpoint/2010/main" val="104000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8CF59-8B14-2546-81D3-CA2CAFD07935}"/>
              </a:ext>
            </a:extLst>
          </p:cNvPr>
          <p:cNvPicPr>
            <a:picLocks noChangeAspect="1"/>
          </p:cNvPicPr>
          <p:nvPr/>
        </p:nvPicPr>
        <p:blipFill>
          <a:blip r:embed="rId3"/>
          <a:stretch>
            <a:fillRect/>
          </a:stretch>
        </p:blipFill>
        <p:spPr>
          <a:xfrm>
            <a:off x="1146292" y="-57152"/>
            <a:ext cx="9755425" cy="8729663"/>
          </a:xfrm>
          <a:prstGeom prst="rect">
            <a:avLst/>
          </a:prstGeom>
        </p:spPr>
      </p:pic>
      <p:sp>
        <p:nvSpPr>
          <p:cNvPr id="4" name="Right Brace 3">
            <a:extLst>
              <a:ext uri="{FF2B5EF4-FFF2-40B4-BE49-F238E27FC236}">
                <a16:creationId xmlns:a16="http://schemas.microsoft.com/office/drawing/2014/main" id="{31DDA95F-4B15-9749-AA86-CE90DB49E24A}"/>
              </a:ext>
            </a:extLst>
          </p:cNvPr>
          <p:cNvSpPr/>
          <p:nvPr/>
        </p:nvSpPr>
        <p:spPr>
          <a:xfrm>
            <a:off x="4028497" y="2524991"/>
            <a:ext cx="187036" cy="5299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456A0EE-CFFE-2D4C-B340-834E7A8296D0}"/>
              </a:ext>
            </a:extLst>
          </p:cNvPr>
          <p:cNvGrpSpPr/>
          <p:nvPr/>
        </p:nvGrpSpPr>
        <p:grpSpPr>
          <a:xfrm>
            <a:off x="4869586" y="2347723"/>
            <a:ext cx="1431056" cy="667755"/>
            <a:chOff x="5011308" y="828536"/>
            <a:chExt cx="2365216" cy="1246648"/>
          </a:xfrm>
        </p:grpSpPr>
        <p:sp>
          <p:nvSpPr>
            <p:cNvPr id="6" name="Rounded Rectangular Callout 5">
              <a:extLst>
                <a:ext uri="{FF2B5EF4-FFF2-40B4-BE49-F238E27FC236}">
                  <a16:creationId xmlns:a16="http://schemas.microsoft.com/office/drawing/2014/main" id="{7667BB01-AD82-A546-B848-C1B3486D2BCD}"/>
                </a:ext>
              </a:extLst>
            </p:cNvPr>
            <p:cNvSpPr/>
            <p:nvPr/>
          </p:nvSpPr>
          <p:spPr>
            <a:xfrm>
              <a:off x="5011308" y="828536"/>
              <a:ext cx="2365216" cy="1246648"/>
            </a:xfrm>
            <a:prstGeom prst="wedgeRoundRectCallout">
              <a:avLst>
                <a:gd name="adj1" fmla="val -89933"/>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FBB50-17FA-1849-995C-BD3331ABE566}"/>
                </a:ext>
              </a:extLst>
            </p:cNvPr>
            <p:cNvSpPr txBox="1"/>
            <p:nvPr/>
          </p:nvSpPr>
          <p:spPr>
            <a:xfrm>
              <a:off x="5011308" y="908161"/>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8" name="Right Brace 7">
            <a:extLst>
              <a:ext uri="{FF2B5EF4-FFF2-40B4-BE49-F238E27FC236}">
                <a16:creationId xmlns:a16="http://schemas.microsoft.com/office/drawing/2014/main" id="{70BD61FA-8A31-2D41-983B-EBE9BD58AE94}"/>
              </a:ext>
            </a:extLst>
          </p:cNvPr>
          <p:cNvSpPr/>
          <p:nvPr/>
        </p:nvSpPr>
        <p:spPr>
          <a:xfrm>
            <a:off x="5196770" y="3339405"/>
            <a:ext cx="162791" cy="4502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ED67CB29-BD90-6B4C-BEBA-A01EA1BEAE9C}"/>
              </a:ext>
            </a:extLst>
          </p:cNvPr>
          <p:cNvGrpSpPr/>
          <p:nvPr/>
        </p:nvGrpSpPr>
        <p:grpSpPr>
          <a:xfrm>
            <a:off x="6024005" y="2911954"/>
            <a:ext cx="2030265" cy="1077218"/>
            <a:chOff x="5011308" y="441228"/>
            <a:chExt cx="2365216" cy="2011084"/>
          </a:xfrm>
        </p:grpSpPr>
        <p:sp>
          <p:nvSpPr>
            <p:cNvPr id="10" name="Rounded Rectangular Callout 9">
              <a:extLst>
                <a:ext uri="{FF2B5EF4-FFF2-40B4-BE49-F238E27FC236}">
                  <a16:creationId xmlns:a16="http://schemas.microsoft.com/office/drawing/2014/main" id="{2D425B24-A597-FB4D-A9FD-4F03C5634647}"/>
                </a:ext>
              </a:extLst>
            </p:cNvPr>
            <p:cNvSpPr/>
            <p:nvPr/>
          </p:nvSpPr>
          <p:spPr>
            <a:xfrm>
              <a:off x="5011308" y="828536"/>
              <a:ext cx="2365216" cy="1246648"/>
            </a:xfrm>
            <a:prstGeom prst="wedgeRoundRectCallout">
              <a:avLst>
                <a:gd name="adj1" fmla="val -76626"/>
                <a:gd name="adj2" fmla="val 1747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503E2A-4380-4B47-B30D-285CA3EB7457}"/>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33911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84B0-CBCD-A24E-9FA7-B7BC64C3F111}"/>
              </a:ext>
            </a:extLst>
          </p:cNvPr>
          <p:cNvPicPr>
            <a:picLocks noChangeAspect="1"/>
          </p:cNvPicPr>
          <p:nvPr/>
        </p:nvPicPr>
        <p:blipFill>
          <a:blip r:embed="rId3"/>
          <a:stretch>
            <a:fillRect/>
          </a:stretch>
        </p:blipFill>
        <p:spPr>
          <a:xfrm>
            <a:off x="1146292" y="-57152"/>
            <a:ext cx="9755425" cy="8729663"/>
          </a:xfrm>
          <a:prstGeom prst="rect">
            <a:avLst/>
          </a:prstGeom>
        </p:spPr>
      </p:pic>
      <p:grpSp>
        <p:nvGrpSpPr>
          <p:cNvPr id="12" name="Group 11">
            <a:extLst>
              <a:ext uri="{FF2B5EF4-FFF2-40B4-BE49-F238E27FC236}">
                <a16:creationId xmlns:a16="http://schemas.microsoft.com/office/drawing/2014/main" id="{66979568-733A-F04F-A7B7-024AB3078E00}"/>
              </a:ext>
            </a:extLst>
          </p:cNvPr>
          <p:cNvGrpSpPr/>
          <p:nvPr/>
        </p:nvGrpSpPr>
        <p:grpSpPr>
          <a:xfrm>
            <a:off x="5668967" y="1982072"/>
            <a:ext cx="4988210" cy="1261885"/>
            <a:chOff x="1322364" y="4694107"/>
            <a:chExt cx="1503814" cy="970075"/>
          </a:xfrm>
        </p:grpSpPr>
        <p:sp>
          <p:nvSpPr>
            <p:cNvPr id="13" name="Rounded Rectangular Callout 12">
              <a:extLst>
                <a:ext uri="{FF2B5EF4-FFF2-40B4-BE49-F238E27FC236}">
                  <a16:creationId xmlns:a16="http://schemas.microsoft.com/office/drawing/2014/main" id="{CF26F095-DC72-8342-8F3F-B3C1DEE05788}"/>
                </a:ext>
              </a:extLst>
            </p:cNvPr>
            <p:cNvSpPr/>
            <p:nvPr/>
          </p:nvSpPr>
          <p:spPr>
            <a:xfrm>
              <a:off x="1322364" y="4703869"/>
              <a:ext cx="1503814" cy="958362"/>
            </a:xfrm>
            <a:prstGeom prst="wedgeRoundRectCallout">
              <a:avLst>
                <a:gd name="adj1" fmla="val -81732"/>
                <a:gd name="adj2" fmla="val -272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E1D9E-1116-3144-BBA9-2D63BCE15B93}"/>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“Knit”</a:t>
              </a:r>
            </a:p>
            <a:p>
              <a:pPr algn="ctr"/>
              <a:endParaRPr lang="en-US" dirty="0">
                <a:solidFill>
                  <a:schemeClr val="bg1"/>
                </a:solidFill>
              </a:endParaRPr>
            </a:p>
          </p:txBody>
        </p:sp>
      </p:grpSp>
    </p:spTree>
    <p:extLst>
      <p:ext uri="{BB962C8B-B14F-4D97-AF65-F5344CB8AC3E}">
        <p14:creationId xmlns:p14="http://schemas.microsoft.com/office/powerpoint/2010/main" val="1969310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99FDD-2CC5-2146-B4BA-17D33D78B13A}"/>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4" name="Group 3">
            <a:extLst>
              <a:ext uri="{FF2B5EF4-FFF2-40B4-BE49-F238E27FC236}">
                <a16:creationId xmlns:a16="http://schemas.microsoft.com/office/drawing/2014/main" id="{B1F2D9F6-B07B-9146-91EB-0E6A4323CD2F}"/>
              </a:ext>
            </a:extLst>
          </p:cNvPr>
          <p:cNvGrpSpPr/>
          <p:nvPr/>
        </p:nvGrpSpPr>
        <p:grpSpPr>
          <a:xfrm>
            <a:off x="6308440" y="1660913"/>
            <a:ext cx="4046101" cy="3225412"/>
            <a:chOff x="1322364" y="4545088"/>
            <a:chExt cx="1503814" cy="1268113"/>
          </a:xfrm>
        </p:grpSpPr>
        <p:sp>
          <p:nvSpPr>
            <p:cNvPr id="5" name="Rounded Rectangular Callout 4">
              <a:extLst>
                <a:ext uri="{FF2B5EF4-FFF2-40B4-BE49-F238E27FC236}">
                  <a16:creationId xmlns:a16="http://schemas.microsoft.com/office/drawing/2014/main" id="{89188431-71D4-B84C-A8EB-342BE0E2EDAA}"/>
                </a:ext>
              </a:extLst>
            </p:cNvPr>
            <p:cNvSpPr/>
            <p:nvPr/>
          </p:nvSpPr>
          <p:spPr>
            <a:xfrm>
              <a:off x="1322364" y="4703869"/>
              <a:ext cx="1503814" cy="958362"/>
            </a:xfrm>
            <a:prstGeom prst="wedgeRoundRectCallout">
              <a:avLst>
                <a:gd name="adj1" fmla="val -89201"/>
                <a:gd name="adj2" fmla="val -4414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7737F0-64A0-644B-8FBA-F2F84328E167}"/>
                </a:ext>
              </a:extLst>
            </p:cNvPr>
            <p:cNvSpPr txBox="1"/>
            <p:nvPr/>
          </p:nvSpPr>
          <p:spPr>
            <a:xfrm>
              <a:off x="1322364" y="4545088"/>
              <a:ext cx="1503814" cy="1268113"/>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Enter any name, e.g. “test” and hit enter</a:t>
              </a:r>
            </a:p>
            <a:p>
              <a:pPr algn="ctr"/>
              <a:endParaRPr lang="en-US" dirty="0">
                <a:solidFill>
                  <a:schemeClr val="bg1"/>
                </a:solidFill>
              </a:endParaRPr>
            </a:p>
          </p:txBody>
        </p:sp>
      </p:grpSp>
    </p:spTree>
    <p:extLst>
      <p:ext uri="{BB962C8B-B14F-4D97-AF65-F5344CB8AC3E}">
        <p14:creationId xmlns:p14="http://schemas.microsoft.com/office/powerpoint/2010/main" val="152574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630F2-8EEB-E947-BAB2-6DD6081445D9}"/>
              </a:ext>
            </a:extLst>
          </p:cNvPr>
          <p:cNvPicPr>
            <a:picLocks noChangeAspect="1"/>
          </p:cNvPicPr>
          <p:nvPr/>
        </p:nvPicPr>
        <p:blipFill>
          <a:blip r:embed="rId3"/>
          <a:stretch>
            <a:fillRect/>
          </a:stretch>
        </p:blipFill>
        <p:spPr>
          <a:xfrm>
            <a:off x="1502816" y="342899"/>
            <a:ext cx="9186368" cy="11646823"/>
          </a:xfrm>
          <a:prstGeom prst="rect">
            <a:avLst/>
          </a:prstGeom>
        </p:spPr>
      </p:pic>
    </p:spTree>
    <p:extLst>
      <p:ext uri="{BB962C8B-B14F-4D97-AF65-F5344CB8AC3E}">
        <p14:creationId xmlns:p14="http://schemas.microsoft.com/office/powerpoint/2010/main" val="2126558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8C2FA-1BEA-9E4B-9DE4-DD51B35F7C1F}"/>
              </a:ext>
            </a:extLst>
          </p:cNvPr>
          <p:cNvPicPr>
            <a:picLocks noChangeAspect="1"/>
          </p:cNvPicPr>
          <p:nvPr/>
        </p:nvPicPr>
        <p:blipFill>
          <a:blip r:embed="rId2"/>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777138" y="3648877"/>
            <a:ext cx="4988210" cy="1261885"/>
            <a:chOff x="1322364" y="4694107"/>
            <a:chExt cx="1503814" cy="970075"/>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694107"/>
              <a:ext cx="1503814" cy="970075"/>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“exercises”</a:t>
              </a:r>
            </a:p>
            <a:p>
              <a:pPr algn="ctr"/>
              <a:endParaRPr lang="en-US" dirty="0">
                <a:solidFill>
                  <a:schemeClr val="bg1"/>
                </a:solidFill>
              </a:endParaRPr>
            </a:p>
          </p:txBody>
        </p:sp>
      </p:grpSp>
    </p:spTree>
    <p:extLst>
      <p:ext uri="{BB962C8B-B14F-4D97-AF65-F5344CB8AC3E}">
        <p14:creationId xmlns:p14="http://schemas.microsoft.com/office/powerpoint/2010/main" val="2584195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D45E5-26AC-6340-9B79-E25954871645}"/>
              </a:ext>
            </a:extLst>
          </p:cNvPr>
          <p:cNvPicPr>
            <a:picLocks noChangeAspect="1"/>
          </p:cNvPicPr>
          <p:nvPr/>
        </p:nvPicPr>
        <p:blipFill>
          <a:blip r:embed="rId3"/>
          <a:stretch>
            <a:fillRect/>
          </a:stretch>
        </p:blipFill>
        <p:spPr>
          <a:xfrm>
            <a:off x="2264082" y="0"/>
            <a:ext cx="7663836" cy="6858000"/>
          </a:xfrm>
          <a:prstGeom prst="rect">
            <a:avLst/>
          </a:prstGeom>
        </p:spPr>
      </p:pic>
      <p:grpSp>
        <p:nvGrpSpPr>
          <p:cNvPr id="5" name="Group 4">
            <a:extLst>
              <a:ext uri="{FF2B5EF4-FFF2-40B4-BE49-F238E27FC236}">
                <a16:creationId xmlns:a16="http://schemas.microsoft.com/office/drawing/2014/main" id="{C9D074B8-0C16-8B45-AC5E-5C02831E5C81}"/>
              </a:ext>
            </a:extLst>
          </p:cNvPr>
          <p:cNvGrpSpPr/>
          <p:nvPr/>
        </p:nvGrpSpPr>
        <p:grpSpPr>
          <a:xfrm>
            <a:off x="1107790" y="3312526"/>
            <a:ext cx="4988210" cy="1877437"/>
            <a:chOff x="1322364" y="4457504"/>
            <a:chExt cx="1503814" cy="1443281"/>
          </a:xfrm>
        </p:grpSpPr>
        <p:sp>
          <p:nvSpPr>
            <p:cNvPr id="6" name="Rounded Rectangular Callout 5">
              <a:extLst>
                <a:ext uri="{FF2B5EF4-FFF2-40B4-BE49-F238E27FC236}">
                  <a16:creationId xmlns:a16="http://schemas.microsoft.com/office/drawing/2014/main" id="{AEAE8095-C8F9-5746-A07A-24692C4566D9}"/>
                </a:ext>
              </a:extLst>
            </p:cNvPr>
            <p:cNvSpPr/>
            <p:nvPr/>
          </p:nvSpPr>
          <p:spPr>
            <a:xfrm>
              <a:off x="1322364" y="4703869"/>
              <a:ext cx="1503814" cy="958362"/>
            </a:xfrm>
            <a:prstGeom prst="wedgeRoundRectCallout">
              <a:avLst>
                <a:gd name="adj1" fmla="val 83683"/>
                <a:gd name="adj2" fmla="val -1875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3957F-B3B4-664F-B20C-222DFDBA933B}"/>
                </a:ext>
              </a:extLst>
            </p:cNvPr>
            <p:cNvSpPr txBox="1"/>
            <p:nvPr/>
          </p:nvSpPr>
          <p:spPr>
            <a:xfrm>
              <a:off x="1322364" y="4457504"/>
              <a:ext cx="1503814" cy="1443281"/>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Click “R Markdown </a:t>
              </a:r>
              <a:r>
                <a:rPr lang="en-US" sz="4000" dirty="0" err="1">
                  <a:solidFill>
                    <a:schemeClr val="bg1"/>
                  </a:solidFill>
                </a:rPr>
                <a:t>Practice.pdf</a:t>
              </a:r>
              <a:r>
                <a:rPr lang="en-US" sz="4000" dirty="0">
                  <a:solidFill>
                    <a:schemeClr val="bg1"/>
                  </a:solidFill>
                </a:rPr>
                <a:t>”</a:t>
              </a:r>
            </a:p>
            <a:p>
              <a:pPr algn="ctr"/>
              <a:endParaRPr lang="en-US" dirty="0">
                <a:solidFill>
                  <a:schemeClr val="bg1"/>
                </a:solidFill>
              </a:endParaRPr>
            </a:p>
          </p:txBody>
        </p:sp>
      </p:grpSp>
    </p:spTree>
    <p:extLst>
      <p:ext uri="{BB962C8B-B14F-4D97-AF65-F5344CB8AC3E}">
        <p14:creationId xmlns:p14="http://schemas.microsoft.com/office/powerpoint/2010/main" val="346902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98104-5930-1E42-A74F-E16D7C4A8BD4}"/>
              </a:ext>
            </a:extLst>
          </p:cNvPr>
          <p:cNvPicPr>
            <a:picLocks noChangeAspect="1"/>
          </p:cNvPicPr>
          <p:nvPr/>
        </p:nvPicPr>
        <p:blipFill>
          <a:blip r:embed="rId3"/>
          <a:stretch>
            <a:fillRect/>
          </a:stretch>
        </p:blipFill>
        <p:spPr>
          <a:xfrm>
            <a:off x="1225550" y="817562"/>
            <a:ext cx="9740900" cy="7902386"/>
          </a:xfrm>
          <a:prstGeom prst="rect">
            <a:avLst/>
          </a:prstGeom>
          <a:ln>
            <a:solidFill>
              <a:srgbClr val="002060"/>
            </a:solidFill>
          </a:ln>
        </p:spPr>
      </p:pic>
    </p:spTree>
    <p:extLst>
      <p:ext uri="{BB962C8B-B14F-4D97-AF65-F5344CB8AC3E}">
        <p14:creationId xmlns:p14="http://schemas.microsoft.com/office/powerpoint/2010/main" val="58341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4562" y="1094013"/>
            <a:ext cx="9751142" cy="5976257"/>
            <a:chOff x="468423" y="1012370"/>
            <a:chExt cx="11189837" cy="6858001"/>
          </a:xfrm>
        </p:grpSpPr>
        <p:pic>
          <p:nvPicPr>
            <p:cNvPr id="2" name="Picture 1"/>
            <p:cNvPicPr>
              <a:picLocks noChangeAspect="1"/>
            </p:cNvPicPr>
            <p:nvPr/>
          </p:nvPicPr>
          <p:blipFill>
            <a:blip r:embed="rId3"/>
            <a:stretch>
              <a:fillRect/>
            </a:stretch>
          </p:blipFill>
          <p:spPr>
            <a:xfrm>
              <a:off x="468423" y="1012371"/>
              <a:ext cx="11189837" cy="6858000"/>
            </a:xfrm>
            <a:prstGeom prst="rect">
              <a:avLst/>
            </a:prstGeom>
          </p:spPr>
        </p:pic>
        <p:sp>
          <p:nvSpPr>
            <p:cNvPr id="3" name="Rectangle 2"/>
            <p:cNvSpPr/>
            <p:nvPr/>
          </p:nvSpPr>
          <p:spPr>
            <a:xfrm>
              <a:off x="468423" y="1012370"/>
              <a:ext cx="11189837" cy="685800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7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Reproducibility and Excel</a:t>
            </a:r>
          </a:p>
        </p:txBody>
      </p:sp>
    </p:spTree>
    <p:extLst>
      <p:ext uri="{BB962C8B-B14F-4D97-AF65-F5344CB8AC3E}">
        <p14:creationId xmlns:p14="http://schemas.microsoft.com/office/powerpoint/2010/main" val="106419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9FD4EBEE-D71C-D549-A200-6DC86C398452}"/>
              </a:ext>
            </a:extLst>
          </p:cNvPr>
          <p:cNvSpPr txBox="1"/>
          <p:nvPr/>
        </p:nvSpPr>
        <p:spPr>
          <a:xfrm>
            <a:off x="0" y="2828964"/>
            <a:ext cx="12191999" cy="1366400"/>
          </a:xfrm>
          <a:prstGeom prst="rect">
            <a:avLst/>
          </a:prstGeom>
        </p:spPr>
        <p:txBody>
          <a:bodyPr vert="horz" wrap="square" lIns="0" tIns="12065" rIns="0" bIns="0" rtlCol="0">
            <a:spAutoFit/>
          </a:bodyPr>
          <a:lstStyle/>
          <a:p>
            <a:pPr marL="12700" algn="ctr">
              <a:lnSpc>
                <a:spcPct val="100000"/>
              </a:lnSpc>
              <a:spcBef>
                <a:spcPts val="95"/>
              </a:spcBef>
            </a:pPr>
            <a:r>
              <a:rPr lang="en-US" sz="8800" spc="-5" dirty="0">
                <a:latin typeface="Tw Cen MT" panose="020B0602020104020603" pitchFamily="34" charset="77"/>
                <a:cs typeface="Helvetica Neue"/>
              </a:rPr>
              <a:t>Thank you!</a:t>
            </a:r>
            <a:endParaRPr sz="8800" dirty="0">
              <a:latin typeface="Tw Cen MT" panose="020B0602020104020603" pitchFamily="34" charset="77"/>
              <a:cs typeface="Helvetica Neue"/>
            </a:endParaRPr>
          </a:p>
        </p:txBody>
      </p:sp>
    </p:spTree>
    <p:extLst>
      <p:ext uri="{BB962C8B-B14F-4D97-AF65-F5344CB8AC3E}">
        <p14:creationId xmlns:p14="http://schemas.microsoft.com/office/powerpoint/2010/main" val="267068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3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36C5897-6DA4-144C-B2E4-E72B8AD4298F}"/>
              </a:ext>
            </a:extLst>
          </p:cNvPr>
          <p:cNvSpPr txBox="1">
            <a:spLocks/>
          </p:cNvSpPr>
          <p:nvPr/>
        </p:nvSpPr>
        <p:spPr>
          <a:xfrm>
            <a:off x="991471"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t>Replicability</a:t>
            </a:r>
          </a:p>
        </p:txBody>
      </p:sp>
      <p:sp>
        <p:nvSpPr>
          <p:cNvPr id="3" name="Content Placeholder 2">
            <a:extLst>
              <a:ext uri="{FF2B5EF4-FFF2-40B4-BE49-F238E27FC236}">
                <a16:creationId xmlns:a16="http://schemas.microsoft.com/office/drawing/2014/main" id="{FEEC7F57-D16E-0D41-A048-17DC3DC4DFAC}"/>
              </a:ext>
            </a:extLst>
          </p:cNvPr>
          <p:cNvSpPr txBox="1">
            <a:spLocks/>
          </p:cNvSpPr>
          <p:nvPr/>
        </p:nvSpPr>
        <p:spPr>
          <a:xfrm>
            <a:off x="991471" y="1971204"/>
            <a:ext cx="4965583" cy="43479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t>Can someone else </a:t>
            </a:r>
            <a:r>
              <a:rPr lang="en-US" sz="2800" b="1" dirty="0"/>
              <a:t>rerun the study and get the same result</a:t>
            </a:r>
            <a:r>
              <a:rPr lang="en-US" sz="2800" dirty="0"/>
              <a:t>?</a:t>
            </a:r>
          </a:p>
          <a:p>
            <a:pPr marL="0" indent="0">
              <a:buFont typeface="Tw Cen MT" panose="020B0602020104020603" pitchFamily="34" charset="0"/>
              <a:buNone/>
            </a:pPr>
            <a:r>
              <a:rPr lang="en-US" sz="2800" dirty="0"/>
              <a:t>Collect </a:t>
            </a:r>
            <a:r>
              <a:rPr lang="en-US" sz="2800" b="1" dirty="0"/>
              <a:t>new data </a:t>
            </a:r>
          </a:p>
          <a:p>
            <a:pPr marL="0" indent="0">
              <a:buFont typeface="Tw Cen MT" panose="020B0602020104020603" pitchFamily="34" charset="0"/>
              <a:buNone/>
            </a:pPr>
            <a:br>
              <a:rPr lang="en-US" sz="2800" b="1" dirty="0"/>
            </a:br>
            <a:r>
              <a:rPr lang="en-US" sz="2800" b="1" dirty="0"/>
              <a:t>Difficult</a:t>
            </a:r>
            <a:br>
              <a:rPr lang="en-US" sz="2800" b="1" dirty="0"/>
            </a:br>
            <a:endParaRPr lang="en-US" sz="2800" b="1" dirty="0"/>
          </a:p>
          <a:p>
            <a:pPr marL="0" indent="0">
              <a:buFont typeface="Tw Cen MT" panose="020B0602020104020603" pitchFamily="34" charset="0"/>
              <a:buNone/>
            </a:pPr>
            <a:r>
              <a:rPr lang="en-US" sz="2800" dirty="0"/>
              <a:t>Scientific </a:t>
            </a:r>
            <a:r>
              <a:rPr lang="en-US" sz="2800" b="1" dirty="0"/>
              <a:t>gold standard</a:t>
            </a:r>
          </a:p>
        </p:txBody>
      </p:sp>
      <p:sp>
        <p:nvSpPr>
          <p:cNvPr id="4" name="Text Placeholder 5">
            <a:extLst>
              <a:ext uri="{FF2B5EF4-FFF2-40B4-BE49-F238E27FC236}">
                <a16:creationId xmlns:a16="http://schemas.microsoft.com/office/drawing/2014/main" id="{CD60BB8F-B54F-8E4A-90A8-2AD5344A3891}"/>
              </a:ext>
            </a:extLst>
          </p:cNvPr>
          <p:cNvSpPr txBox="1">
            <a:spLocks/>
          </p:cNvSpPr>
          <p:nvPr/>
        </p:nvSpPr>
        <p:spPr>
          <a:xfrm>
            <a:off x="6366446" y="808035"/>
            <a:ext cx="4965583" cy="116316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4400" dirty="0">
                <a:solidFill>
                  <a:srgbClr val="92D050"/>
                </a:solidFill>
              </a:rPr>
              <a:t>Reproducibility</a:t>
            </a:r>
          </a:p>
        </p:txBody>
      </p:sp>
      <p:sp>
        <p:nvSpPr>
          <p:cNvPr id="5" name="Content Placeholder 6">
            <a:extLst>
              <a:ext uri="{FF2B5EF4-FFF2-40B4-BE49-F238E27FC236}">
                <a16:creationId xmlns:a16="http://schemas.microsoft.com/office/drawing/2014/main" id="{6C9CFC39-C1C0-D047-AD48-FA3F6BD98E65}"/>
              </a:ext>
            </a:extLst>
          </p:cNvPr>
          <p:cNvSpPr txBox="1">
            <a:spLocks/>
          </p:cNvSpPr>
          <p:nvPr/>
        </p:nvSpPr>
        <p:spPr>
          <a:xfrm>
            <a:off x="6366445" y="1971204"/>
            <a:ext cx="5374975" cy="43479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800" dirty="0">
                <a:solidFill>
                  <a:srgbClr val="92D050"/>
                </a:solidFill>
              </a:rPr>
              <a:t>Can someone else </a:t>
            </a:r>
            <a:r>
              <a:rPr lang="en-US" sz="2800" b="1" dirty="0">
                <a:solidFill>
                  <a:srgbClr val="92D050"/>
                </a:solidFill>
              </a:rPr>
              <a:t>exactly repeat the analysis</a:t>
            </a:r>
            <a:r>
              <a:rPr lang="en-US" sz="2800" dirty="0">
                <a:solidFill>
                  <a:srgbClr val="92D050"/>
                </a:solidFill>
              </a:rPr>
              <a:t>? </a:t>
            </a:r>
          </a:p>
          <a:p>
            <a:pPr marL="0" indent="-45720">
              <a:buFont typeface="Tw Cen MT" panose="020B0602020104020603" pitchFamily="34" charset="0"/>
              <a:buNone/>
            </a:pPr>
            <a:r>
              <a:rPr lang="en-US" sz="2800" dirty="0">
                <a:solidFill>
                  <a:srgbClr val="92D050"/>
                </a:solidFill>
              </a:rPr>
              <a:t>Use the </a:t>
            </a:r>
            <a:r>
              <a:rPr lang="en-US" sz="2800" b="1" dirty="0">
                <a:solidFill>
                  <a:srgbClr val="92D050"/>
                </a:solidFill>
              </a:rPr>
              <a:t>same data </a:t>
            </a:r>
          </a:p>
          <a:p>
            <a:pPr marL="0" indent="-45720">
              <a:buFont typeface="Tw Cen MT" panose="020B0602020104020603" pitchFamily="34" charset="0"/>
              <a:buNone/>
            </a:pPr>
            <a:br>
              <a:rPr lang="en-US" sz="2800" b="1" dirty="0">
                <a:solidFill>
                  <a:srgbClr val="92D050"/>
                </a:solidFill>
              </a:rPr>
            </a:br>
            <a:r>
              <a:rPr lang="en-US" sz="2800" b="1" dirty="0">
                <a:solidFill>
                  <a:srgbClr val="92D050"/>
                </a:solidFill>
              </a:rPr>
              <a:t>Easier</a:t>
            </a:r>
            <a:br>
              <a:rPr lang="en-US" sz="2800" dirty="0">
                <a:solidFill>
                  <a:srgbClr val="92D050"/>
                </a:solidFill>
              </a:rPr>
            </a:br>
            <a:endParaRPr lang="en-US" sz="2800" b="1" dirty="0">
              <a:solidFill>
                <a:srgbClr val="92D050"/>
              </a:solidFill>
            </a:endParaRPr>
          </a:p>
          <a:p>
            <a:pPr marL="0" indent="-45720">
              <a:buFont typeface="Tw Cen MT" panose="020B0602020104020603" pitchFamily="34" charset="0"/>
              <a:buNone/>
            </a:pPr>
            <a:r>
              <a:rPr lang="en-US" sz="2800" dirty="0">
                <a:solidFill>
                  <a:srgbClr val="92D050"/>
                </a:solidFill>
              </a:rPr>
              <a:t>Proposed as a </a:t>
            </a:r>
            <a:r>
              <a:rPr lang="en-US" sz="2800" b="1" dirty="0">
                <a:solidFill>
                  <a:srgbClr val="92D050"/>
                </a:solidFill>
              </a:rPr>
              <a:t>minimum standard*</a:t>
            </a:r>
          </a:p>
          <a:p>
            <a:endParaRPr lang="en-US" sz="2800" dirty="0">
              <a:solidFill>
                <a:srgbClr val="92D050"/>
              </a:solidFill>
            </a:endParaRPr>
          </a:p>
        </p:txBody>
      </p:sp>
      <p:sp>
        <p:nvSpPr>
          <p:cNvPr id="6" name="TextBox 5">
            <a:extLst>
              <a:ext uri="{FF2B5EF4-FFF2-40B4-BE49-F238E27FC236}">
                <a16:creationId xmlns:a16="http://schemas.microsoft.com/office/drawing/2014/main" id="{537B95BD-216A-ED43-B498-2797F1C67698}"/>
              </a:ext>
            </a:extLst>
          </p:cNvPr>
          <p:cNvSpPr txBox="1"/>
          <p:nvPr/>
        </p:nvSpPr>
        <p:spPr>
          <a:xfrm>
            <a:off x="7315200" y="6206836"/>
            <a:ext cx="4281055" cy="369332"/>
          </a:xfrm>
          <a:prstGeom prst="rect">
            <a:avLst/>
          </a:prstGeom>
          <a:noFill/>
        </p:spPr>
        <p:txBody>
          <a:bodyPr wrap="square" rtlCol="0">
            <a:spAutoFit/>
          </a:bodyPr>
          <a:lstStyle/>
          <a:p>
            <a:pPr algn="r"/>
            <a:r>
              <a:rPr lang="en-US" dirty="0"/>
              <a:t>* Peng, </a:t>
            </a:r>
            <a:r>
              <a:rPr lang="en-US" i="1" dirty="0"/>
              <a:t>Science </a:t>
            </a:r>
            <a:r>
              <a:rPr lang="en-US" dirty="0"/>
              <a:t>2011</a:t>
            </a:r>
          </a:p>
        </p:txBody>
      </p:sp>
    </p:spTree>
    <p:extLst>
      <p:ext uri="{BB962C8B-B14F-4D97-AF65-F5344CB8AC3E}">
        <p14:creationId xmlns:p14="http://schemas.microsoft.com/office/powerpoint/2010/main" val="80213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55668"/>
            <a:ext cx="7393357" cy="6690211"/>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4FFCEB51-E798-1741-A4F4-D8E7CCB504D5}"/>
              </a:ext>
            </a:extLst>
          </p:cNvPr>
          <p:cNvSpPr/>
          <p:nvPr/>
        </p:nvSpPr>
        <p:spPr>
          <a:xfrm>
            <a:off x="2258998" y="2148622"/>
            <a:ext cx="7393357" cy="6690211"/>
          </a:xfrm>
          <a:prstGeom prst="arc">
            <a:avLst>
              <a:gd name="adj1" fmla="val 14127764"/>
              <a:gd name="adj2" fmla="val 1552959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19" name="Group 18">
            <a:extLst>
              <a:ext uri="{FF2B5EF4-FFF2-40B4-BE49-F238E27FC236}">
                <a16:creationId xmlns:a16="http://schemas.microsoft.com/office/drawing/2014/main" id="{F0031370-E1C6-6445-9877-CFC6A07BBCB2}"/>
              </a:ext>
            </a:extLst>
          </p:cNvPr>
          <p:cNvGrpSpPr/>
          <p:nvPr/>
        </p:nvGrpSpPr>
        <p:grpSpPr>
          <a:xfrm>
            <a:off x="1016663" y="266640"/>
            <a:ext cx="9694880" cy="9679056"/>
            <a:chOff x="1016663" y="266640"/>
            <a:chExt cx="9840558" cy="9679056"/>
          </a:xfrm>
        </p:grpSpPr>
        <p:sp>
          <p:nvSpPr>
            <p:cNvPr id="16" name="Arc 15">
              <a:extLst>
                <a:ext uri="{FF2B5EF4-FFF2-40B4-BE49-F238E27FC236}">
                  <a16:creationId xmlns:a16="http://schemas.microsoft.com/office/drawing/2014/main" id="{2141C21A-A50F-1544-A983-A78EB23E94FE}"/>
                </a:ext>
              </a:extLst>
            </p:cNvPr>
            <p:cNvSpPr/>
            <p:nvPr/>
          </p:nvSpPr>
          <p:spPr>
            <a:xfrm>
              <a:off x="1016663" y="1041025"/>
              <a:ext cx="9840558" cy="8904671"/>
            </a:xfrm>
            <a:prstGeom prst="arc">
              <a:avLst>
                <a:gd name="adj1" fmla="val 10776794"/>
                <a:gd name="adj2" fmla="val 21595447"/>
              </a:avLst>
            </a:prstGeom>
            <a:noFill/>
            <a:ln w="184150" cap="flat">
              <a:solidFill>
                <a:schemeClr val="bg1">
                  <a:lumMod val="7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bject 10">
              <a:extLst>
                <a:ext uri="{FF2B5EF4-FFF2-40B4-BE49-F238E27FC236}">
                  <a16:creationId xmlns:a16="http://schemas.microsoft.com/office/drawing/2014/main" id="{25D988BE-C97B-6C42-B571-F24B47EC62FF}"/>
                </a:ext>
              </a:extLst>
            </p:cNvPr>
            <p:cNvSpPr txBox="1"/>
            <p:nvPr/>
          </p:nvSpPr>
          <p:spPr>
            <a:xfrm>
              <a:off x="1427129" y="266640"/>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chemeClr val="bg1">
                      <a:lumMod val="75000"/>
                    </a:schemeClr>
                  </a:solidFill>
                  <a:latin typeface="Tw Cen MT" panose="020B0602020104020603" pitchFamily="34" charset="77"/>
                  <a:cs typeface="Helvetica Neue"/>
                </a:rPr>
                <a:t>Replicability</a:t>
              </a:r>
              <a:endParaRPr sz="4400" dirty="0">
                <a:solidFill>
                  <a:schemeClr val="bg1">
                    <a:lumMod val="75000"/>
                  </a:schemeClr>
                </a:solidFill>
                <a:latin typeface="Tw Cen MT" panose="020B0602020104020603" pitchFamily="34" charset="77"/>
                <a:cs typeface="Helvetica Neue"/>
              </a:endParaRPr>
            </a:p>
          </p:txBody>
        </p:sp>
      </p:gr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 name="TextBox 1">
            <a:extLst>
              <a:ext uri="{FF2B5EF4-FFF2-40B4-BE49-F238E27FC236}">
                <a16:creationId xmlns:a16="http://schemas.microsoft.com/office/drawing/2014/main" id="{BFCD553F-18BA-234A-B507-9E1F6A00BBED}"/>
              </a:ext>
            </a:extLst>
          </p:cNvPr>
          <p:cNvSpPr txBox="1"/>
          <p:nvPr/>
        </p:nvSpPr>
        <p:spPr>
          <a:xfrm>
            <a:off x="7315200" y="6206836"/>
            <a:ext cx="4281055" cy="369332"/>
          </a:xfrm>
          <a:prstGeom prst="rect">
            <a:avLst/>
          </a:prstGeom>
          <a:noFill/>
        </p:spPr>
        <p:txBody>
          <a:bodyPr wrap="square" rtlCol="0">
            <a:spAutoFit/>
          </a:bodyPr>
          <a:lstStyle/>
          <a:p>
            <a:r>
              <a:rPr lang="en-US" dirty="0"/>
              <a:t>adapted from Drew Levy (</a:t>
            </a:r>
            <a:r>
              <a:rPr lang="en-US" dirty="0" err="1"/>
              <a:t>GoodScience</a:t>
            </a:r>
            <a:r>
              <a:rPr lang="en-US" dirty="0"/>
              <a:t>, Inc)</a:t>
            </a:r>
          </a:p>
        </p:txBody>
      </p:sp>
    </p:spTree>
    <p:extLst>
      <p:ext uri="{BB962C8B-B14F-4D97-AF65-F5344CB8AC3E}">
        <p14:creationId xmlns:p14="http://schemas.microsoft.com/office/powerpoint/2010/main" val="14411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a:extLst>
              <a:ext uri="{FF2B5EF4-FFF2-40B4-BE49-F238E27FC236}">
                <a16:creationId xmlns:a16="http://schemas.microsoft.com/office/drawing/2014/main" id="{1C2D24CA-19EC-2840-83BB-7C5D022D9551}"/>
              </a:ext>
            </a:extLst>
          </p:cNvPr>
          <p:cNvSpPr txBox="1"/>
          <p:nvPr/>
        </p:nvSpPr>
        <p:spPr>
          <a:xfrm>
            <a:off x="5398145" y="1943100"/>
            <a:ext cx="1161443"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Data</a:t>
            </a:r>
            <a:endParaRPr sz="2800" b="1" dirty="0">
              <a:ln w="0"/>
              <a:solidFill>
                <a:schemeClr val="accent1"/>
              </a:solidFill>
              <a:latin typeface="Tw Cen MT" panose="020B0602020104020603" pitchFamily="34" charset="77"/>
              <a:cs typeface="Times New Roman"/>
            </a:endParaRPr>
          </a:p>
        </p:txBody>
      </p:sp>
      <p:sp>
        <p:nvSpPr>
          <p:cNvPr id="5" name="Arc 4">
            <a:extLst>
              <a:ext uri="{FF2B5EF4-FFF2-40B4-BE49-F238E27FC236}">
                <a16:creationId xmlns:a16="http://schemas.microsoft.com/office/drawing/2014/main" id="{A848D80A-9289-544F-9A70-54ABB9344482}"/>
              </a:ext>
            </a:extLst>
          </p:cNvPr>
          <p:cNvSpPr/>
          <p:nvPr/>
        </p:nvSpPr>
        <p:spPr>
          <a:xfrm>
            <a:off x="2541214" y="2169393"/>
            <a:ext cx="7093653" cy="6669807"/>
          </a:xfrm>
          <a:prstGeom prst="arc">
            <a:avLst>
              <a:gd name="adj1" fmla="val 16815266"/>
              <a:gd name="adj2" fmla="val 9286"/>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F9C966-B932-5846-BC80-63CC0177A3D2}"/>
              </a:ext>
            </a:extLst>
          </p:cNvPr>
          <p:cNvSpPr/>
          <p:nvPr/>
        </p:nvSpPr>
        <p:spPr>
          <a:xfrm>
            <a:off x="2253169" y="2148622"/>
            <a:ext cx="7393357" cy="6697257"/>
          </a:xfrm>
          <a:prstGeom prst="arc">
            <a:avLst>
              <a:gd name="adj1" fmla="val 10776794"/>
              <a:gd name="adj2" fmla="val 15548405"/>
            </a:avLst>
          </a:prstGeom>
          <a:noFill/>
          <a:ln w="184150" cap="flat">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bject 9">
            <a:extLst>
              <a:ext uri="{FF2B5EF4-FFF2-40B4-BE49-F238E27FC236}">
                <a16:creationId xmlns:a16="http://schemas.microsoft.com/office/drawing/2014/main" id="{A122EE33-9982-6F40-BC98-92E96246B247}"/>
              </a:ext>
            </a:extLst>
          </p:cNvPr>
          <p:cNvSpPr txBox="1"/>
          <p:nvPr/>
        </p:nvSpPr>
        <p:spPr>
          <a:xfrm>
            <a:off x="1304231" y="5482690"/>
            <a:ext cx="1903706"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Nature</a:t>
            </a:r>
            <a:endParaRPr sz="2800" b="1" dirty="0">
              <a:ln w="0"/>
              <a:solidFill>
                <a:schemeClr val="accent1"/>
              </a:solidFill>
              <a:latin typeface="Tw Cen MT" panose="020B0602020104020603" pitchFamily="34" charset="77"/>
              <a:cs typeface="Times New Roman"/>
            </a:endParaRPr>
          </a:p>
        </p:txBody>
      </p:sp>
      <p:sp>
        <p:nvSpPr>
          <p:cNvPr id="14" name="object 9">
            <a:extLst>
              <a:ext uri="{FF2B5EF4-FFF2-40B4-BE49-F238E27FC236}">
                <a16:creationId xmlns:a16="http://schemas.microsoft.com/office/drawing/2014/main" id="{1A393459-2DA9-854E-A85E-1609BAF664E1}"/>
              </a:ext>
            </a:extLst>
          </p:cNvPr>
          <p:cNvSpPr txBox="1"/>
          <p:nvPr/>
        </p:nvSpPr>
        <p:spPr>
          <a:xfrm>
            <a:off x="8508446" y="5444817"/>
            <a:ext cx="23495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n w="0"/>
                <a:solidFill>
                  <a:schemeClr val="accent1"/>
                </a:solidFill>
                <a:latin typeface="Tw Cen MT" panose="020B0602020104020603" pitchFamily="34" charset="77"/>
                <a:cs typeface="Times New Roman"/>
              </a:rPr>
              <a:t>Results</a:t>
            </a:r>
            <a:endParaRPr sz="2800" b="1" dirty="0">
              <a:ln w="0"/>
              <a:solidFill>
                <a:schemeClr val="accent1"/>
              </a:solidFill>
              <a:latin typeface="Tw Cen MT" panose="020B0602020104020603" pitchFamily="34" charset="77"/>
              <a:cs typeface="Times New Roman"/>
            </a:endParaRPr>
          </a:p>
        </p:txBody>
      </p:sp>
      <p:grpSp>
        <p:nvGrpSpPr>
          <p:cNvPr id="21" name="Group 20">
            <a:extLst>
              <a:ext uri="{FF2B5EF4-FFF2-40B4-BE49-F238E27FC236}">
                <a16:creationId xmlns:a16="http://schemas.microsoft.com/office/drawing/2014/main" id="{EA5B3D36-B2D6-A640-8AAC-F0AE1422F19B}"/>
              </a:ext>
            </a:extLst>
          </p:cNvPr>
          <p:cNvGrpSpPr/>
          <p:nvPr/>
        </p:nvGrpSpPr>
        <p:grpSpPr>
          <a:xfrm>
            <a:off x="3158848" y="2969462"/>
            <a:ext cx="5554739" cy="5026455"/>
            <a:chOff x="3158848" y="2969462"/>
            <a:chExt cx="5554739" cy="5026455"/>
          </a:xfrm>
        </p:grpSpPr>
        <p:sp>
          <p:nvSpPr>
            <p:cNvPr id="17" name="Arc 16">
              <a:extLst>
                <a:ext uri="{FF2B5EF4-FFF2-40B4-BE49-F238E27FC236}">
                  <a16:creationId xmlns:a16="http://schemas.microsoft.com/office/drawing/2014/main" id="{6D64B9F9-5034-0148-96E6-BD770CF5FA09}"/>
                </a:ext>
              </a:extLst>
            </p:cNvPr>
            <p:cNvSpPr/>
            <p:nvPr/>
          </p:nvSpPr>
          <p:spPr>
            <a:xfrm>
              <a:off x="3158848" y="2969462"/>
              <a:ext cx="5554739" cy="5026455"/>
            </a:xfrm>
            <a:prstGeom prst="arc">
              <a:avLst>
                <a:gd name="adj1" fmla="val 16990648"/>
                <a:gd name="adj2" fmla="val 21595447"/>
              </a:avLst>
            </a:prstGeom>
            <a:noFill/>
            <a:ln w="184150" cap="flat">
              <a:solidFill>
                <a:srgbClr val="92D05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10">
              <a:extLst>
                <a:ext uri="{FF2B5EF4-FFF2-40B4-BE49-F238E27FC236}">
                  <a16:creationId xmlns:a16="http://schemas.microsoft.com/office/drawing/2014/main" id="{8DFDFC69-CDF4-DB49-A111-494F72C4541C}"/>
                </a:ext>
              </a:extLst>
            </p:cNvPr>
            <p:cNvSpPr txBox="1"/>
            <p:nvPr/>
          </p:nvSpPr>
          <p:spPr>
            <a:xfrm>
              <a:off x="4373854" y="3796535"/>
              <a:ext cx="342154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solidFill>
                    <a:srgbClr val="92D050"/>
                  </a:solidFill>
                  <a:latin typeface="Tw Cen MT" panose="020B0602020104020603" pitchFamily="34" charset="77"/>
                  <a:cs typeface="Helvetica Neue"/>
                </a:rPr>
                <a:t>Reproducibility</a:t>
              </a:r>
              <a:endParaRPr sz="4400" dirty="0">
                <a:solidFill>
                  <a:srgbClr val="92D050"/>
                </a:solidFill>
                <a:latin typeface="Tw Cen MT" panose="020B0602020104020603" pitchFamily="34" charset="77"/>
                <a:cs typeface="Helvetica Neue"/>
              </a:endParaRPr>
            </a:p>
          </p:txBody>
        </p:sp>
      </p:grpSp>
      <p:sp>
        <p:nvSpPr>
          <p:cNvPr id="22" name="TextBox 21">
            <a:extLst>
              <a:ext uri="{FF2B5EF4-FFF2-40B4-BE49-F238E27FC236}">
                <a16:creationId xmlns:a16="http://schemas.microsoft.com/office/drawing/2014/main" id="{7B116621-8D03-6E40-88A8-BC9E799714F0}"/>
              </a:ext>
            </a:extLst>
          </p:cNvPr>
          <p:cNvSpPr txBox="1"/>
          <p:nvPr/>
        </p:nvSpPr>
        <p:spPr>
          <a:xfrm>
            <a:off x="8922419" y="1953218"/>
            <a:ext cx="1552631" cy="1862048"/>
          </a:xfrm>
          <a:prstGeom prst="rect">
            <a:avLst/>
          </a:prstGeom>
          <a:noFill/>
        </p:spPr>
        <p:txBody>
          <a:bodyPr wrap="square" rtlCol="0">
            <a:spAutoFit/>
          </a:bodyPr>
          <a:lstStyle/>
          <a:p>
            <a:r>
              <a:rPr lang="en-US" sz="11500"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27773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810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10498</TotalTime>
  <Words>5782</Words>
  <Application>Microsoft Macintosh PowerPoint</Application>
  <PresentationFormat>Widescreen</PresentationFormat>
  <Paragraphs>493</Paragraphs>
  <Slides>51</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Monaco</vt:lpstr>
      <vt:lpstr>Tw Cen MT</vt:lpstr>
      <vt:lpstr>Tw Cen MT Condensed</vt:lpstr>
      <vt:lpstr>Twentieth Century</vt:lpstr>
      <vt:lpstr>Wingdings</vt:lpstr>
      <vt:lpstr>Wingdings 3</vt:lpstr>
      <vt:lpstr>Integral</vt:lpstr>
      <vt:lpstr>PowerPoint Presentation</vt:lpstr>
      <vt:lpstr>PowerPoint Presentation</vt:lpstr>
      <vt:lpstr>PowerPoint Presentation</vt:lpstr>
      <vt:lpstr>PowerPoint Presentation</vt:lpstr>
      <vt:lpstr>Reproducibility and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Reproducible Data Analysis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R Markdown Dashboards</vt:lpstr>
      <vt:lpstr>PowerPoint Presentation</vt:lpstr>
      <vt:lpstr>PowerPoint Presentation</vt:lpstr>
      <vt:lpstr>PowerPoint Presentation</vt:lpstr>
      <vt:lpstr>PowerPoint Presentation</vt:lpstr>
      <vt:lpstr>Your Turn #2</vt:lpstr>
      <vt:lpstr>R Markdown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570</cp:revision>
  <cp:lastPrinted>2019-02-19T22:36:37Z</cp:lastPrinted>
  <dcterms:created xsi:type="dcterms:W3CDTF">2018-02-01T22:00:01Z</dcterms:created>
  <dcterms:modified xsi:type="dcterms:W3CDTF">2021-07-13T03:20:01Z</dcterms:modified>
</cp:coreProperties>
</file>